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0" r:id="rId2"/>
    <p:sldId id="487" r:id="rId3"/>
    <p:sldId id="507" r:id="rId4"/>
    <p:sldId id="506" r:id="rId5"/>
    <p:sldId id="508" r:id="rId6"/>
    <p:sldId id="489" r:id="rId7"/>
    <p:sldId id="513" r:id="rId8"/>
    <p:sldId id="527" r:id="rId9"/>
    <p:sldId id="511" r:id="rId10"/>
    <p:sldId id="531" r:id="rId11"/>
    <p:sldId id="530" r:id="rId12"/>
    <p:sldId id="512" r:id="rId13"/>
    <p:sldId id="333" r:id="rId14"/>
    <p:sldId id="515" r:id="rId15"/>
    <p:sldId id="521" r:id="rId16"/>
    <p:sldId id="533" r:id="rId17"/>
    <p:sldId id="536" r:id="rId18"/>
    <p:sldId id="510" r:id="rId19"/>
    <p:sldId id="509" r:id="rId20"/>
    <p:sldId id="522" r:id="rId21"/>
    <p:sldId id="524" r:id="rId22"/>
    <p:sldId id="334" r:id="rId23"/>
    <p:sldId id="525" r:id="rId24"/>
    <p:sldId id="537" r:id="rId25"/>
    <p:sldId id="497" r:id="rId26"/>
    <p:sldId id="501" r:id="rId27"/>
    <p:sldId id="488" r:id="rId28"/>
    <p:sldId id="493" r:id="rId29"/>
    <p:sldId id="520" r:id="rId30"/>
    <p:sldId id="535" r:id="rId31"/>
    <p:sldId id="284" r:id="rId32"/>
    <p:sldId id="27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7" autoAdjust="0"/>
    <p:restoredTop sz="94660"/>
  </p:normalViewPr>
  <p:slideViewPr>
    <p:cSldViewPr snapToGrid="0" snapToObjects="1">
      <p:cViewPr>
        <p:scale>
          <a:sx n="96" d="100"/>
          <a:sy n="96" d="100"/>
        </p:scale>
        <p:origin x="-922" y="-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6" d="100"/>
        <a:sy n="14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566E3-22CD-9442-BBFD-26BB25D704D3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B314C-660A-C740-8765-CE40B362AF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99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DB08A-1002-C844-B816-5FE810164453}" type="datetimeFigureOut">
              <a:rPr lang="en-US" smtClean="0"/>
              <a:t>10/11/2019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C633B-B57E-B242-898D-66E34F0C28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4855B6D1-CCD1-404D-8CA3-EA5A1ED76F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42868-6DA9-4325-9DB5-E7F9E9434B6E}" type="slidenum">
              <a:rPr lang="en-CA" altLang="en-US"/>
              <a:pPr/>
              <a:t>13</a:t>
            </a:fld>
            <a:endParaRPr lang="en-CA" altLang="en-US" dirty="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xmlns="" id="{E2FD8430-BEA2-41C4-9FDA-4550D5399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xmlns="" id="{F26EE970-A22E-4713-B6E3-51C184BC4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 altLang="en-US" dirty="0"/>
              <a:t>Canada has conducted research at the same site that has shown why soil carbon is an important indicator of soil quality and agricultural productivity.</a:t>
            </a:r>
            <a:endParaRPr lang="en-CA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D6D7D-4965-884D-A139-900184E7D8B7}" type="slidenum">
              <a:rPr lang="en-US" altLang="en-US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656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esco-PPT-Template_v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915" y="4170751"/>
            <a:ext cx="7086600" cy="607624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C3C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0499" y="4792307"/>
            <a:ext cx="5165015" cy="401918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rgbClr val="3C3C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0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2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546100"/>
          </a:xfrm>
        </p:spPr>
        <p:txBody>
          <a:bodyPr anchor="t">
            <a:normAutofit/>
          </a:bodyPr>
          <a:lstStyle>
            <a:lvl1pPr algn="l">
              <a:defRPr sz="2400" b="0" cap="all">
                <a:solidFill>
                  <a:srgbClr val="3C3C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0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370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370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3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5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3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526A4-87E1-4E29-A73C-54BFA615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82E6B4-6D12-4F57-AC55-0BC8DCFCD25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EF847E-32B1-44B5-AAEF-8E3041D8355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F540B0DC-B0FC-4C28-A15F-0E6A13158C3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F50FCD55-C985-40EF-BC09-F1E46B5F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37DE9E7-B5CE-4823-988D-0B4C69C6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 alt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E90E915-17E5-4AE8-A0A3-D65F5D1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64B9A9C-FE88-4D47-9BFB-319FA8482AD4}" type="slidenum">
              <a:rPr lang="en-CA" altLang="en-US"/>
              <a:pPr/>
              <a:t>‹#›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028987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iresco-PPT-Template_v1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32605" y="639567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kern="1000" spc="120">
                <a:solidFill>
                  <a:srgbClr val="3C3C3B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VIRESCO SOLUTIONS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5822" y="6395677"/>
            <a:ext cx="560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3C3C3B"/>
                </a:solidFill>
              </a:defRPr>
            </a:lvl1pPr>
          </a:lstStyle>
          <a:p>
            <a:fld id="{85342F38-C6C6-AF4D-94FC-B55C427F45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rgbClr val="3C3C3B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lnSpc>
          <a:spcPts val="2400"/>
        </a:lnSpc>
        <a:spcBef>
          <a:spcPts val="600"/>
        </a:spcBef>
        <a:spcAft>
          <a:spcPts val="600"/>
        </a:spcAft>
        <a:buFont typeface="Arial"/>
        <a:buChar char="•"/>
        <a:defRPr sz="2400" kern="1200">
          <a:solidFill>
            <a:srgbClr val="3C3C3B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lnSpc>
          <a:spcPts val="2400"/>
        </a:lnSpc>
        <a:spcBef>
          <a:spcPts val="600"/>
        </a:spcBef>
        <a:spcAft>
          <a:spcPts val="600"/>
        </a:spcAft>
        <a:buFont typeface="Arial"/>
        <a:buChar char="–"/>
        <a:defRPr sz="2000" kern="1200">
          <a:solidFill>
            <a:srgbClr val="3C3C3B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lnSpc>
          <a:spcPts val="2400"/>
        </a:lnSpc>
        <a:spcBef>
          <a:spcPts val="600"/>
        </a:spcBef>
        <a:spcAft>
          <a:spcPts val="600"/>
        </a:spcAft>
        <a:buFont typeface="Arial"/>
        <a:buChar char="•"/>
        <a:defRPr sz="2000" kern="1200">
          <a:solidFill>
            <a:srgbClr val="3C3C3B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lnSpc>
          <a:spcPts val="2400"/>
        </a:lnSpc>
        <a:spcBef>
          <a:spcPts val="600"/>
        </a:spcBef>
        <a:spcAft>
          <a:spcPts val="600"/>
        </a:spcAft>
        <a:buFont typeface="Arial"/>
        <a:buChar char="–"/>
        <a:defRPr sz="2000" kern="1200">
          <a:solidFill>
            <a:srgbClr val="3C3C3B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lnSpc>
          <a:spcPts val="2400"/>
        </a:lnSpc>
        <a:spcBef>
          <a:spcPts val="600"/>
        </a:spcBef>
        <a:spcAft>
          <a:spcPts val="600"/>
        </a:spcAft>
        <a:buFont typeface="Arial"/>
        <a:buChar char="»"/>
        <a:defRPr sz="2000" kern="1200">
          <a:solidFill>
            <a:srgbClr val="3C3C3B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laudesegardsangatte.vefblog.net/12.html" TargetMode="Externa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.media-culture.org.au/index.php/mcjournal/issue/view/resilient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tiff"/><Relationship Id="rId26" Type="http://schemas.openxmlformats.org/officeDocument/2006/relationships/image" Target="../media/image46.tiff"/><Relationship Id="rId3" Type="http://schemas.openxmlformats.org/officeDocument/2006/relationships/image" Target="../media/image23.png"/><Relationship Id="rId21" Type="http://schemas.openxmlformats.org/officeDocument/2006/relationships/image" Target="../media/image41.tiff"/><Relationship Id="rId34" Type="http://schemas.openxmlformats.org/officeDocument/2006/relationships/image" Target="../media/image5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tiff"/><Relationship Id="rId25" Type="http://schemas.openxmlformats.org/officeDocument/2006/relationships/image" Target="../media/image45.tiff"/><Relationship Id="rId33" Type="http://schemas.openxmlformats.org/officeDocument/2006/relationships/image" Target="../media/image53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jpg"/><Relationship Id="rId20" Type="http://schemas.openxmlformats.org/officeDocument/2006/relationships/image" Target="../media/image40.tiff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tiff"/><Relationship Id="rId32" Type="http://schemas.openxmlformats.org/officeDocument/2006/relationships/image" Target="../media/image52.tiff"/><Relationship Id="rId5" Type="http://schemas.openxmlformats.org/officeDocument/2006/relationships/image" Target="../media/image25.png"/><Relationship Id="rId15" Type="http://schemas.openxmlformats.org/officeDocument/2006/relationships/image" Target="../media/image35.jpg"/><Relationship Id="rId23" Type="http://schemas.openxmlformats.org/officeDocument/2006/relationships/image" Target="../media/image43.tiff"/><Relationship Id="rId28" Type="http://schemas.openxmlformats.org/officeDocument/2006/relationships/image" Target="../media/image48.tiff"/><Relationship Id="rId36" Type="http://schemas.openxmlformats.org/officeDocument/2006/relationships/image" Target="../media/image55.tiff"/><Relationship Id="rId10" Type="http://schemas.openxmlformats.org/officeDocument/2006/relationships/image" Target="../media/image30.png"/><Relationship Id="rId19" Type="http://schemas.openxmlformats.org/officeDocument/2006/relationships/image" Target="../media/image39.tiff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tiff"/><Relationship Id="rId27" Type="http://schemas.openxmlformats.org/officeDocument/2006/relationships/image" Target="../media/image47.tiff"/><Relationship Id="rId30" Type="http://schemas.openxmlformats.org/officeDocument/2006/relationships/image" Target="../media/image50.png"/><Relationship Id="rId35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3274&amp;picture=cinta-de-medir&amp;large=1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F34E9-7869-4485-9610-A95130D14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914" y="2593146"/>
            <a:ext cx="7086600" cy="1436076"/>
          </a:xfrm>
        </p:spPr>
        <p:txBody>
          <a:bodyPr>
            <a:noAutofit/>
          </a:bodyPr>
          <a:lstStyle/>
          <a:p>
            <a:pPr algn="ctr"/>
            <a:r>
              <a:rPr lang="en-CA" sz="3600" dirty="0"/>
              <a:t/>
            </a:r>
            <a:br>
              <a:rPr lang="en-CA" sz="3600" dirty="0"/>
            </a:br>
            <a:r>
              <a:rPr lang="en-CA" sz="3600" dirty="0"/>
              <a:t/>
            </a:r>
            <a:br>
              <a:rPr lang="en-CA" sz="3600" dirty="0"/>
            </a:br>
            <a:r>
              <a:rPr lang="en-CA" sz="3600" dirty="0"/>
              <a:t> What is Healthy Soil and What are Its Enemies 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8D570999-CA98-994A-A0FE-B13B8D3D9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706" y="4850922"/>
            <a:ext cx="5165015" cy="167179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Brian McConkey</a:t>
            </a:r>
          </a:p>
          <a:p>
            <a:pPr algn="ctr">
              <a:lnSpc>
                <a:spcPct val="100000"/>
              </a:lnSpc>
            </a:pPr>
            <a:r>
              <a:rPr lang="en-US" sz="2400" dirty="0"/>
              <a:t>Oct 2, 2019</a:t>
            </a:r>
          </a:p>
          <a:p>
            <a:pPr algn="ctr">
              <a:lnSpc>
                <a:spcPct val="100000"/>
              </a:lnSpc>
            </a:pPr>
            <a:r>
              <a:rPr lang="en-US" sz="2400" dirty="0"/>
              <a:t>Winnipeg</a:t>
            </a:r>
          </a:p>
        </p:txBody>
      </p:sp>
    </p:spTree>
    <p:extLst>
      <p:ext uri="{BB962C8B-B14F-4D97-AF65-F5344CB8AC3E}">
        <p14:creationId xmlns:p14="http://schemas.microsoft.com/office/powerpoint/2010/main" val="27236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CF7144-1AD3-4F93-ABEF-DF58267E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We probably spend too much effort on measuring soil chemistry compared to measuring soil structure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58D1EC-C06D-4D4F-A6F7-1F1E4299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BA77C2-4445-471E-A304-06258173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1EA35B-5BD4-4A1A-B9BA-ECB7BDA06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6" r="42328"/>
          <a:stretch/>
        </p:blipFill>
        <p:spPr>
          <a:xfrm>
            <a:off x="929640" y="1701255"/>
            <a:ext cx="2773680" cy="440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B81A09-CA33-49D6-97C9-E619D8A3BB94}"/>
              </a:ext>
            </a:extLst>
          </p:cNvPr>
          <p:cNvSpPr txBox="1"/>
          <p:nvPr/>
        </p:nvSpPr>
        <p:spPr>
          <a:xfrm>
            <a:off x="4572000" y="2935654"/>
            <a:ext cx="2773680" cy="156966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i="1" dirty="0"/>
              <a:t>A simple shovel is a useful measurement instrument for assessing soil health</a:t>
            </a:r>
          </a:p>
        </p:txBody>
      </p:sp>
    </p:spTree>
    <p:extLst>
      <p:ext uri="{BB962C8B-B14F-4D97-AF65-F5344CB8AC3E}">
        <p14:creationId xmlns:p14="http://schemas.microsoft.com/office/powerpoint/2010/main" val="3765558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00FDD-8DCA-46F4-AC42-D953227D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79" y="2577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/>
              <a:t/>
            </a:r>
            <a:br>
              <a:rPr lang="en-CA" dirty="0"/>
            </a:br>
            <a:r>
              <a:rPr lang="en-CA" dirty="0"/>
              <a:t>Causes of major dysfunctions can generally be determined by measurement but difficult to determine if soil health is optimal by measurements alone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E2C-476E-4DCB-9A63-0CB6CCB5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5529" y="6492875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FDD7E3-2ABD-4763-9340-12BBC7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0574" y="6417674"/>
            <a:ext cx="560209" cy="365125"/>
          </a:xfrm>
        </p:spPr>
        <p:txBody>
          <a:bodyPr/>
          <a:lstStyle/>
          <a:p>
            <a:fld id="{85342F38-C6C6-AF4D-94FC-B55C427F4550}" type="slidenum">
              <a:rPr lang="en-US" smtClean="0"/>
              <a:t>11</a:t>
            </a:fld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C2EDFA5-43A3-4417-B7AC-9BAA0479B32E}"/>
              </a:ext>
            </a:extLst>
          </p:cNvPr>
          <p:cNvSpPr txBox="1"/>
          <p:nvPr/>
        </p:nvSpPr>
        <p:spPr>
          <a:xfrm>
            <a:off x="5758837" y="2568603"/>
            <a:ext cx="3104584" cy="341632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i="1" dirty="0"/>
              <a:t>Measuring differences between soil health states, A, B, and C  identifies the  feasible healthy soil states and what soil functions need to be addressed to improve the less healthy soils.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F9C4E7C-0427-474B-B6DF-7031E58B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9" y="2759071"/>
            <a:ext cx="5190056" cy="25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00FDD-8DCA-46F4-AC42-D953227D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/>
              <a:t>Soil Organic Matter is Critical to Healthy Soil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6E251E-5318-49A3-996A-7FA477110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2369"/>
            <a:ext cx="8229600" cy="43529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CA" dirty="0"/>
              <a:t>Soil organic matter is key to many functions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Supporting health and diversity of soil organisms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Nutrient cycling, 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Buffering (nutrients, cation exchange) 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Soil structure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Water storage and partitioning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Decomposition of organic contaminants</a:t>
            </a:r>
          </a:p>
          <a:p>
            <a:pPr lvl="1">
              <a:lnSpc>
                <a:spcPct val="120000"/>
              </a:lnSpc>
            </a:pPr>
            <a:r>
              <a:rPr lang="en-CA" dirty="0"/>
              <a:t>Carbon sequestration</a:t>
            </a:r>
          </a:p>
          <a:p>
            <a:pPr lvl="1">
              <a:lnSpc>
                <a:spcPct val="120000"/>
              </a:lnSpc>
            </a:pPr>
            <a:endParaRPr lang="en-CA" dirty="0"/>
          </a:p>
          <a:p>
            <a:pPr lvl="1">
              <a:lnSpc>
                <a:spcPct val="120000"/>
              </a:lnSpc>
            </a:pPr>
            <a:endParaRPr lang="en-CA" dirty="0"/>
          </a:p>
          <a:p>
            <a:pPr lvl="1">
              <a:lnSpc>
                <a:spcPct val="120000"/>
              </a:lnSpc>
            </a:pPr>
            <a:endParaRPr lang="en-CA" dirty="0"/>
          </a:p>
          <a:p>
            <a:pPr lvl="1"/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E2C-476E-4DCB-9A63-0CB6CCB5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1770" y="6385303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FDD7E3-2ABD-4763-9340-12BBC7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7DC037-6ECB-4D7E-9D7A-804CB410A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033" y="2160600"/>
            <a:ext cx="2901948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5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 Placeholder 3">
            <a:extLst>
              <a:ext uri="{FF2B5EF4-FFF2-40B4-BE49-F238E27FC236}">
                <a16:creationId xmlns:a16="http://schemas.microsoft.com/office/drawing/2014/main" xmlns="" id="{53BCD315-FF80-4E6A-9CF1-BF010CD6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B4BE-DFA2-4080-BFCC-26C8B78C998C}" type="slidenum">
              <a:rPr lang="en-CA" altLang="en-US"/>
              <a:pPr/>
              <a:t>13</a:t>
            </a:fld>
            <a:endParaRPr lang="en-CA" altLang="en-US" dirty="0"/>
          </a:p>
        </p:txBody>
      </p:sp>
      <p:grpSp>
        <p:nvGrpSpPr>
          <p:cNvPr id="159746" name="Group 2">
            <a:extLst>
              <a:ext uri="{FF2B5EF4-FFF2-40B4-BE49-F238E27FC236}">
                <a16:creationId xmlns:a16="http://schemas.microsoft.com/office/drawing/2014/main" xmlns="" id="{17E3DA85-9361-4F33-BD7C-F707D530C074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0"/>
            <a:ext cx="5026025" cy="6650038"/>
            <a:chOff x="276" y="888"/>
            <a:chExt cx="4452" cy="3228"/>
          </a:xfrm>
        </p:grpSpPr>
        <p:sp>
          <p:nvSpPr>
            <p:cNvPr id="159747" name="Rectangle 3">
              <a:extLst>
                <a:ext uri="{FF2B5EF4-FFF2-40B4-BE49-F238E27FC236}">
                  <a16:creationId xmlns:a16="http://schemas.microsoft.com/office/drawing/2014/main" xmlns="" id="{BF942AE0-8616-455C-B8DC-E14D5FF83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" y="888"/>
              <a:ext cx="4452" cy="3228"/>
            </a:xfrm>
            <a:prstGeom prst="rect">
              <a:avLst/>
            </a:prstGeom>
            <a:solidFill>
              <a:srgbClr val="D8E9B5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dist="125724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US" altLang="en-US" sz="2400" dirty="0"/>
            </a:p>
          </p:txBody>
        </p:sp>
        <p:sp>
          <p:nvSpPr>
            <p:cNvPr id="159748" name="Line 4">
              <a:extLst>
                <a:ext uri="{FF2B5EF4-FFF2-40B4-BE49-F238E27FC236}">
                  <a16:creationId xmlns:a16="http://schemas.microsoft.com/office/drawing/2014/main" xmlns="" id="{B0E56AA1-3CA6-46CB-9563-583D10149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" y="3547"/>
              <a:ext cx="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49" name="Line 5">
              <a:extLst>
                <a:ext uri="{FF2B5EF4-FFF2-40B4-BE49-F238E27FC236}">
                  <a16:creationId xmlns:a16="http://schemas.microsoft.com/office/drawing/2014/main" xmlns="" id="{4F091BF9-4373-46E3-9EA9-6C6700C277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" y="3046"/>
              <a:ext cx="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0" name="Line 6">
              <a:extLst>
                <a:ext uri="{FF2B5EF4-FFF2-40B4-BE49-F238E27FC236}">
                  <a16:creationId xmlns:a16="http://schemas.microsoft.com/office/drawing/2014/main" xmlns="" id="{E6951894-F3D2-433D-B4EB-96F061A6B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" y="2545"/>
              <a:ext cx="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1" name="Line 7">
              <a:extLst>
                <a:ext uri="{FF2B5EF4-FFF2-40B4-BE49-F238E27FC236}">
                  <a16:creationId xmlns:a16="http://schemas.microsoft.com/office/drawing/2014/main" xmlns="" id="{4A0216C2-A6F0-41D0-A3D2-4F91F0E9C8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" y="2045"/>
              <a:ext cx="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2" name="Line 8">
              <a:extLst>
                <a:ext uri="{FF2B5EF4-FFF2-40B4-BE49-F238E27FC236}">
                  <a16:creationId xmlns:a16="http://schemas.microsoft.com/office/drawing/2014/main" xmlns="" id="{0E85D343-8154-4D76-8E7B-3197E7A933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" y="1535"/>
              <a:ext cx="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3" name="Line 9">
              <a:extLst>
                <a:ext uri="{FF2B5EF4-FFF2-40B4-BE49-F238E27FC236}">
                  <a16:creationId xmlns:a16="http://schemas.microsoft.com/office/drawing/2014/main" xmlns="" id="{206A5CC0-45A8-4BE2-807C-65E15CA15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8" y="1035"/>
              <a:ext cx="34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4" name="Line 10">
              <a:extLst>
                <a:ext uri="{FF2B5EF4-FFF2-40B4-BE49-F238E27FC236}">
                  <a16:creationId xmlns:a16="http://schemas.microsoft.com/office/drawing/2014/main" xmlns="" id="{B7CAE931-951A-4D3F-8399-F0CEC0CC8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71" y="1035"/>
              <a:ext cx="1" cy="2512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5" name="Line 11">
              <a:extLst>
                <a:ext uri="{FF2B5EF4-FFF2-40B4-BE49-F238E27FC236}">
                  <a16:creationId xmlns:a16="http://schemas.microsoft.com/office/drawing/2014/main" xmlns="" id="{40EA3785-AEFB-485C-953C-7FFA2C981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6" name="Line 12">
              <a:extLst>
                <a:ext uri="{FF2B5EF4-FFF2-40B4-BE49-F238E27FC236}">
                  <a16:creationId xmlns:a16="http://schemas.microsoft.com/office/drawing/2014/main" xmlns="" id="{8D6A307C-09F8-4C6F-A9AE-277FCBB9D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1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7" name="Line 13">
              <a:extLst>
                <a:ext uri="{FF2B5EF4-FFF2-40B4-BE49-F238E27FC236}">
                  <a16:creationId xmlns:a16="http://schemas.microsoft.com/office/drawing/2014/main" xmlns="" id="{BB42B8A6-5392-4353-A168-511E6F409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51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8" name="Line 14">
              <a:extLst>
                <a:ext uri="{FF2B5EF4-FFF2-40B4-BE49-F238E27FC236}">
                  <a16:creationId xmlns:a16="http://schemas.microsoft.com/office/drawing/2014/main" xmlns="" id="{39BB4EF8-EE5A-4084-9A43-F5855E3A1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2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59" name="Line 15">
              <a:extLst>
                <a:ext uri="{FF2B5EF4-FFF2-40B4-BE49-F238E27FC236}">
                  <a16:creationId xmlns:a16="http://schemas.microsoft.com/office/drawing/2014/main" xmlns="" id="{BA0B1021-641C-4C35-8A3B-14CF85176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2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0" name="Line 16">
              <a:extLst>
                <a:ext uri="{FF2B5EF4-FFF2-40B4-BE49-F238E27FC236}">
                  <a16:creationId xmlns:a16="http://schemas.microsoft.com/office/drawing/2014/main" xmlns="" id="{A021DFD3-99EB-452D-BCF4-39A624528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2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1" name="Line 17">
              <a:extLst>
                <a:ext uri="{FF2B5EF4-FFF2-40B4-BE49-F238E27FC236}">
                  <a16:creationId xmlns:a16="http://schemas.microsoft.com/office/drawing/2014/main" xmlns="" id="{97627CCB-657E-41E7-BB4C-B56B9C487F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2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2" name="Line 18">
              <a:extLst>
                <a:ext uri="{FF2B5EF4-FFF2-40B4-BE49-F238E27FC236}">
                  <a16:creationId xmlns:a16="http://schemas.microsoft.com/office/drawing/2014/main" xmlns="" id="{435CBD65-6B8F-4B10-9D48-0839D64D4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2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3" name="Line 19">
              <a:extLst>
                <a:ext uri="{FF2B5EF4-FFF2-40B4-BE49-F238E27FC236}">
                  <a16:creationId xmlns:a16="http://schemas.microsoft.com/office/drawing/2014/main" xmlns="" id="{0CD74EF6-4661-4775-A65F-214009A18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2" y="3564"/>
              <a:ext cx="1" cy="34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4" name="Line 20">
              <a:extLst>
                <a:ext uri="{FF2B5EF4-FFF2-40B4-BE49-F238E27FC236}">
                  <a16:creationId xmlns:a16="http://schemas.microsoft.com/office/drawing/2014/main" xmlns="" id="{2CE8D0DA-4D30-4B31-BEC0-065BF5701D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1" y="3555"/>
              <a:ext cx="3521" cy="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5" name="Freeform 21">
              <a:extLst>
                <a:ext uri="{FF2B5EF4-FFF2-40B4-BE49-F238E27FC236}">
                  <a16:creationId xmlns:a16="http://schemas.microsoft.com/office/drawing/2014/main" xmlns="" id="{D9AE4917-A6C6-48D3-BAB7-FE471FE19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" y="1630"/>
              <a:ext cx="3349" cy="1356"/>
            </a:xfrm>
            <a:custGeom>
              <a:avLst/>
              <a:gdLst>
                <a:gd name="T0" fmla="*/ 0 w 3349"/>
                <a:gd name="T1" fmla="*/ 1356 h 1356"/>
                <a:gd name="T2" fmla="*/ 889 w 3349"/>
                <a:gd name="T3" fmla="*/ 0 h 1356"/>
                <a:gd name="T4" fmla="*/ 3349 w 3349"/>
                <a:gd name="T5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49" h="1356">
                  <a:moveTo>
                    <a:pt x="0" y="1356"/>
                  </a:moveTo>
                  <a:lnTo>
                    <a:pt x="889" y="0"/>
                  </a:lnTo>
                  <a:lnTo>
                    <a:pt x="3349" y="0"/>
                  </a:lnTo>
                </a:path>
              </a:pathLst>
            </a:custGeom>
            <a:noFill/>
            <a:ln w="76200" cmpd="sng">
              <a:solidFill>
                <a:srgbClr val="00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6" name="Oval 22">
              <a:extLst>
                <a:ext uri="{FF2B5EF4-FFF2-40B4-BE49-F238E27FC236}">
                  <a16:creationId xmlns:a16="http://schemas.microsoft.com/office/drawing/2014/main" xmlns="" id="{F31B6D25-97C3-4B26-8B53-87CEB4AC9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" y="2537"/>
              <a:ext cx="52" cy="51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7" name="Oval 23">
              <a:extLst>
                <a:ext uri="{FF2B5EF4-FFF2-40B4-BE49-F238E27FC236}">
                  <a16:creationId xmlns:a16="http://schemas.microsoft.com/office/drawing/2014/main" xmlns="" id="{7F0D43C4-1507-4377-8063-D3D0D60AF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5" y="2541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8" name="Oval 24">
              <a:extLst>
                <a:ext uri="{FF2B5EF4-FFF2-40B4-BE49-F238E27FC236}">
                  <a16:creationId xmlns:a16="http://schemas.microsoft.com/office/drawing/2014/main" xmlns="" id="{1AE3F696-0868-4C01-B728-26FF20EDA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4" y="2321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69" name="Oval 25">
              <a:extLst>
                <a:ext uri="{FF2B5EF4-FFF2-40B4-BE49-F238E27FC236}">
                  <a16:creationId xmlns:a16="http://schemas.microsoft.com/office/drawing/2014/main" xmlns="" id="{65E46D57-1517-4A94-9238-8A9340B94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325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0" name="Oval 26">
              <a:extLst>
                <a:ext uri="{FF2B5EF4-FFF2-40B4-BE49-F238E27FC236}">
                  <a16:creationId xmlns:a16="http://schemas.microsoft.com/office/drawing/2014/main" xmlns="" id="{D1504783-FD89-49C4-8145-6E281D67B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" y="2675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1" name="Oval 27">
              <a:extLst>
                <a:ext uri="{FF2B5EF4-FFF2-40B4-BE49-F238E27FC236}">
                  <a16:creationId xmlns:a16="http://schemas.microsoft.com/office/drawing/2014/main" xmlns="" id="{A3AE7ADF-D4DB-4458-A184-9C520C7D3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2679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2" name="Oval 28">
              <a:extLst>
                <a:ext uri="{FF2B5EF4-FFF2-40B4-BE49-F238E27FC236}">
                  <a16:creationId xmlns:a16="http://schemas.microsoft.com/office/drawing/2014/main" xmlns="" id="{430F815E-03F9-48E9-9AE4-1D9F1A18E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" y="1846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3" name="Oval 29">
              <a:extLst>
                <a:ext uri="{FF2B5EF4-FFF2-40B4-BE49-F238E27FC236}">
                  <a16:creationId xmlns:a16="http://schemas.microsoft.com/office/drawing/2014/main" xmlns="" id="{B4345F0C-3BDD-44A8-ACDE-E3FE633B1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" y="1850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4" name="Oval 30">
              <a:extLst>
                <a:ext uri="{FF2B5EF4-FFF2-40B4-BE49-F238E27FC236}">
                  <a16:creationId xmlns:a16="http://schemas.microsoft.com/office/drawing/2014/main" xmlns="" id="{7D234D12-26C5-4751-8019-BCFFAB080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2433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5" name="Oval 31">
              <a:extLst>
                <a:ext uri="{FF2B5EF4-FFF2-40B4-BE49-F238E27FC236}">
                  <a16:creationId xmlns:a16="http://schemas.microsoft.com/office/drawing/2014/main" xmlns="" id="{3468527D-F411-47DA-9CF2-B27AFD973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" y="2437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6" name="Oval 32">
              <a:extLst>
                <a:ext uri="{FF2B5EF4-FFF2-40B4-BE49-F238E27FC236}">
                  <a16:creationId xmlns:a16="http://schemas.microsoft.com/office/drawing/2014/main" xmlns="" id="{27C46A7A-7006-4C08-BBD6-568BAFE14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2062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7" name="Oval 33">
              <a:extLst>
                <a:ext uri="{FF2B5EF4-FFF2-40B4-BE49-F238E27FC236}">
                  <a16:creationId xmlns:a16="http://schemas.microsoft.com/office/drawing/2014/main" xmlns="" id="{150860D9-6D4D-4F01-9124-BA973983B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" y="2066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8" name="Oval 34">
              <a:extLst>
                <a:ext uri="{FF2B5EF4-FFF2-40B4-BE49-F238E27FC236}">
                  <a16:creationId xmlns:a16="http://schemas.microsoft.com/office/drawing/2014/main" xmlns="" id="{6A418662-DD12-4B33-A215-49E9A82A8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2" y="1915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79" name="Oval 35">
              <a:extLst>
                <a:ext uri="{FF2B5EF4-FFF2-40B4-BE49-F238E27FC236}">
                  <a16:creationId xmlns:a16="http://schemas.microsoft.com/office/drawing/2014/main" xmlns="" id="{87115049-CC72-47F2-8ABC-72862A18B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919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0" name="Oval 36">
              <a:extLst>
                <a:ext uri="{FF2B5EF4-FFF2-40B4-BE49-F238E27FC236}">
                  <a16:creationId xmlns:a16="http://schemas.microsoft.com/office/drawing/2014/main" xmlns="" id="{EC5098B7-2A6B-404F-9940-6D03FDDB1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1" y="1777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1" name="Oval 37">
              <a:extLst>
                <a:ext uri="{FF2B5EF4-FFF2-40B4-BE49-F238E27FC236}">
                  <a16:creationId xmlns:a16="http://schemas.microsoft.com/office/drawing/2014/main" xmlns="" id="{5CC0CDD3-A598-456D-AEF7-DE98C29A3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5" y="1781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2" name="Oval 38">
              <a:extLst>
                <a:ext uri="{FF2B5EF4-FFF2-40B4-BE49-F238E27FC236}">
                  <a16:creationId xmlns:a16="http://schemas.microsoft.com/office/drawing/2014/main" xmlns="" id="{9DE4DF67-A055-4E97-A3E6-E1BD9EAD4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9" y="1855"/>
              <a:ext cx="52" cy="51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3" name="Oval 39">
              <a:extLst>
                <a:ext uri="{FF2B5EF4-FFF2-40B4-BE49-F238E27FC236}">
                  <a16:creationId xmlns:a16="http://schemas.microsoft.com/office/drawing/2014/main" xmlns="" id="{9251B481-21C9-4587-BE21-C8F3F02A5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" y="1859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4" name="Oval 40">
              <a:extLst>
                <a:ext uri="{FF2B5EF4-FFF2-40B4-BE49-F238E27FC236}">
                  <a16:creationId xmlns:a16="http://schemas.microsoft.com/office/drawing/2014/main" xmlns="" id="{5AA5F5C0-2189-4290-9976-CB3C312DB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24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5" name="Oval 41">
              <a:extLst>
                <a:ext uri="{FF2B5EF4-FFF2-40B4-BE49-F238E27FC236}">
                  <a16:creationId xmlns:a16="http://schemas.microsoft.com/office/drawing/2014/main" xmlns="" id="{719CDD08-721F-4673-89BE-E5439CDE6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2428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6" name="Oval 42">
              <a:extLst>
                <a:ext uri="{FF2B5EF4-FFF2-40B4-BE49-F238E27FC236}">
                  <a16:creationId xmlns:a16="http://schemas.microsoft.com/office/drawing/2014/main" xmlns="" id="{B00BD912-D83C-4C63-89CB-BB35DFAA8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898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7" name="Oval 43">
              <a:extLst>
                <a:ext uri="{FF2B5EF4-FFF2-40B4-BE49-F238E27FC236}">
                  <a16:creationId xmlns:a16="http://schemas.microsoft.com/office/drawing/2014/main" xmlns="" id="{2B692649-456F-49DE-925C-8F29F91DE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902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8" name="Oval 44">
              <a:extLst>
                <a:ext uri="{FF2B5EF4-FFF2-40B4-BE49-F238E27FC236}">
                  <a16:creationId xmlns:a16="http://schemas.microsoft.com/office/drawing/2014/main" xmlns="" id="{1D6419C7-1922-47B7-8CBB-59D7C07F0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768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89" name="Oval 45">
              <a:extLst>
                <a:ext uri="{FF2B5EF4-FFF2-40B4-BE49-F238E27FC236}">
                  <a16:creationId xmlns:a16="http://schemas.microsoft.com/office/drawing/2014/main" xmlns="" id="{670C549B-3016-4A87-9819-41926090D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" y="1772"/>
              <a:ext cx="53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0" name="Oval 46">
              <a:extLst>
                <a:ext uri="{FF2B5EF4-FFF2-40B4-BE49-F238E27FC236}">
                  <a16:creationId xmlns:a16="http://schemas.microsoft.com/office/drawing/2014/main" xmlns="" id="{AE9D551B-E0EB-4C1A-92AA-E8010D52E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" y="2079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1" name="Oval 47">
              <a:extLst>
                <a:ext uri="{FF2B5EF4-FFF2-40B4-BE49-F238E27FC236}">
                  <a16:creationId xmlns:a16="http://schemas.microsoft.com/office/drawing/2014/main" xmlns="" id="{2A13EE33-3730-4808-901C-3F719CCDC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" y="2083"/>
              <a:ext cx="53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2" name="Oval 48">
              <a:extLst>
                <a:ext uri="{FF2B5EF4-FFF2-40B4-BE49-F238E27FC236}">
                  <a16:creationId xmlns:a16="http://schemas.microsoft.com/office/drawing/2014/main" xmlns="" id="{D807C31B-2DA1-4018-97D4-F0AF8EB58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7" y="2036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3" name="Oval 49">
              <a:extLst>
                <a:ext uri="{FF2B5EF4-FFF2-40B4-BE49-F238E27FC236}">
                  <a16:creationId xmlns:a16="http://schemas.microsoft.com/office/drawing/2014/main" xmlns="" id="{A165B893-8755-4D87-BD07-8D4AE37BD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" y="2040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4" name="Oval 50">
              <a:extLst>
                <a:ext uri="{FF2B5EF4-FFF2-40B4-BE49-F238E27FC236}">
                  <a16:creationId xmlns:a16="http://schemas.microsoft.com/office/drawing/2014/main" xmlns="" id="{66A4D241-D817-45BF-8C60-BD46E9422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1958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5" name="Oval 51">
              <a:extLst>
                <a:ext uri="{FF2B5EF4-FFF2-40B4-BE49-F238E27FC236}">
                  <a16:creationId xmlns:a16="http://schemas.microsoft.com/office/drawing/2014/main" xmlns="" id="{DA769B35-8838-4CFF-9CBE-1A660C5B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" y="1962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6" name="Oval 52">
              <a:extLst>
                <a:ext uri="{FF2B5EF4-FFF2-40B4-BE49-F238E27FC236}">
                  <a16:creationId xmlns:a16="http://schemas.microsoft.com/office/drawing/2014/main" xmlns="" id="{091AD12F-9EE1-4E95-B599-428E99CCA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2" y="1544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7" name="Oval 53">
              <a:extLst>
                <a:ext uri="{FF2B5EF4-FFF2-40B4-BE49-F238E27FC236}">
                  <a16:creationId xmlns:a16="http://schemas.microsoft.com/office/drawing/2014/main" xmlns="" id="{36DC934C-0FA6-47EF-B324-A74084C92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" y="1548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8" name="Oval 54">
              <a:extLst>
                <a:ext uri="{FF2B5EF4-FFF2-40B4-BE49-F238E27FC236}">
                  <a16:creationId xmlns:a16="http://schemas.microsoft.com/office/drawing/2014/main" xmlns="" id="{7846A59A-94A7-42DE-9833-E6CD543E5A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" y="1958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799" name="Oval 55">
              <a:extLst>
                <a:ext uri="{FF2B5EF4-FFF2-40B4-BE49-F238E27FC236}">
                  <a16:creationId xmlns:a16="http://schemas.microsoft.com/office/drawing/2014/main" xmlns="" id="{6D92F182-7F5C-4027-BAC8-488FD3E67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1962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0" name="Oval 56">
              <a:extLst>
                <a:ext uri="{FF2B5EF4-FFF2-40B4-BE49-F238E27FC236}">
                  <a16:creationId xmlns:a16="http://schemas.microsoft.com/office/drawing/2014/main" xmlns="" id="{830BCE8B-6777-4869-A16F-BB7DF24F8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1742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1" name="Oval 57">
              <a:extLst>
                <a:ext uri="{FF2B5EF4-FFF2-40B4-BE49-F238E27FC236}">
                  <a16:creationId xmlns:a16="http://schemas.microsoft.com/office/drawing/2014/main" xmlns="" id="{C8EDB4F2-D1D5-4FEF-9785-39C2E588E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1746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2" name="Oval 58">
              <a:extLst>
                <a:ext uri="{FF2B5EF4-FFF2-40B4-BE49-F238E27FC236}">
                  <a16:creationId xmlns:a16="http://schemas.microsoft.com/office/drawing/2014/main" xmlns="" id="{222667EC-0D0C-40A7-A89F-3CF9C4D42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4" y="1587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3" name="Oval 59">
              <a:extLst>
                <a:ext uri="{FF2B5EF4-FFF2-40B4-BE49-F238E27FC236}">
                  <a16:creationId xmlns:a16="http://schemas.microsoft.com/office/drawing/2014/main" xmlns="" id="{CC36183C-49BF-4241-A00A-BFAA1546A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" y="1591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4" name="Oval 60">
              <a:extLst>
                <a:ext uri="{FF2B5EF4-FFF2-40B4-BE49-F238E27FC236}">
                  <a16:creationId xmlns:a16="http://schemas.microsoft.com/office/drawing/2014/main" xmlns="" id="{A9C5BCEF-A9D5-451E-8DD2-1641FCF88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1682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5" name="Oval 61">
              <a:extLst>
                <a:ext uri="{FF2B5EF4-FFF2-40B4-BE49-F238E27FC236}">
                  <a16:creationId xmlns:a16="http://schemas.microsoft.com/office/drawing/2014/main" xmlns="" id="{93A40889-552C-4E57-AA73-E38468B63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" y="1686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6" name="Oval 62">
              <a:extLst>
                <a:ext uri="{FF2B5EF4-FFF2-40B4-BE49-F238E27FC236}">
                  <a16:creationId xmlns:a16="http://schemas.microsoft.com/office/drawing/2014/main" xmlns="" id="{1E3D0776-E41D-4DCA-B55C-E6838BC0B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1803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7" name="Oval 63">
              <a:extLst>
                <a:ext uri="{FF2B5EF4-FFF2-40B4-BE49-F238E27FC236}">
                  <a16:creationId xmlns:a16="http://schemas.microsoft.com/office/drawing/2014/main" xmlns="" id="{BCE0BFAE-38C2-4388-91C4-2B62BAD4C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" y="1807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8" name="Oval 64">
              <a:extLst>
                <a:ext uri="{FF2B5EF4-FFF2-40B4-BE49-F238E27FC236}">
                  <a16:creationId xmlns:a16="http://schemas.microsoft.com/office/drawing/2014/main" xmlns="" id="{8EB49F28-63F2-4BF7-A9FB-47B5DF8DD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" y="1587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09" name="Oval 65">
              <a:extLst>
                <a:ext uri="{FF2B5EF4-FFF2-40B4-BE49-F238E27FC236}">
                  <a16:creationId xmlns:a16="http://schemas.microsoft.com/office/drawing/2014/main" xmlns="" id="{654B7E98-597E-4C22-BC7F-73D3ACCE3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" y="1591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0" name="Oval 66">
              <a:extLst>
                <a:ext uri="{FF2B5EF4-FFF2-40B4-BE49-F238E27FC236}">
                  <a16:creationId xmlns:a16="http://schemas.microsoft.com/office/drawing/2014/main" xmlns="" id="{941579D8-1FF2-4420-9234-AE958A02F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1613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1" name="Oval 67">
              <a:extLst>
                <a:ext uri="{FF2B5EF4-FFF2-40B4-BE49-F238E27FC236}">
                  <a16:creationId xmlns:a16="http://schemas.microsoft.com/office/drawing/2014/main" xmlns="" id="{370A505D-7359-460D-9F9F-EB385F3B87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3" y="1617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2" name="Oval 68">
              <a:extLst>
                <a:ext uri="{FF2B5EF4-FFF2-40B4-BE49-F238E27FC236}">
                  <a16:creationId xmlns:a16="http://schemas.microsoft.com/office/drawing/2014/main" xmlns="" id="{9DC98970-2337-46B5-88AA-1352F34C6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" y="1613"/>
              <a:ext cx="51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3" name="Oval 69">
              <a:extLst>
                <a:ext uri="{FF2B5EF4-FFF2-40B4-BE49-F238E27FC236}">
                  <a16:creationId xmlns:a16="http://schemas.microsoft.com/office/drawing/2014/main" xmlns="" id="{D3F321F7-335B-44EB-B230-61F0FD150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617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4" name="Oval 70">
              <a:extLst>
                <a:ext uri="{FF2B5EF4-FFF2-40B4-BE49-F238E27FC236}">
                  <a16:creationId xmlns:a16="http://schemas.microsoft.com/office/drawing/2014/main" xmlns="" id="{FFBF1003-ACF9-43B9-80E7-2DF4DEFFD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1812"/>
              <a:ext cx="52" cy="51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5" name="Oval 71">
              <a:extLst>
                <a:ext uri="{FF2B5EF4-FFF2-40B4-BE49-F238E27FC236}">
                  <a16:creationId xmlns:a16="http://schemas.microsoft.com/office/drawing/2014/main" xmlns="" id="{DBE4AB9E-C970-416C-BADB-4A2CC858B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1816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6" name="Oval 72">
              <a:extLst>
                <a:ext uri="{FF2B5EF4-FFF2-40B4-BE49-F238E27FC236}">
                  <a16:creationId xmlns:a16="http://schemas.microsoft.com/office/drawing/2014/main" xmlns="" id="{29127081-2A27-4315-BC86-080039ECC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1604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7" name="Oval 73">
              <a:extLst>
                <a:ext uri="{FF2B5EF4-FFF2-40B4-BE49-F238E27FC236}">
                  <a16:creationId xmlns:a16="http://schemas.microsoft.com/office/drawing/2014/main" xmlns="" id="{21BE160A-7393-4E73-8E52-0E78187A3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1608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8" name="Oval 74">
              <a:extLst>
                <a:ext uri="{FF2B5EF4-FFF2-40B4-BE49-F238E27FC236}">
                  <a16:creationId xmlns:a16="http://schemas.microsoft.com/office/drawing/2014/main" xmlns="" id="{596892B8-A665-4D3F-8E7C-4399C3FA4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" y="1544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19" name="Oval 75">
              <a:extLst>
                <a:ext uri="{FF2B5EF4-FFF2-40B4-BE49-F238E27FC236}">
                  <a16:creationId xmlns:a16="http://schemas.microsoft.com/office/drawing/2014/main" xmlns="" id="{3359EC7B-EB71-45FD-A2BD-DF880F149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" y="1548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0" name="Oval 76">
              <a:extLst>
                <a:ext uri="{FF2B5EF4-FFF2-40B4-BE49-F238E27FC236}">
                  <a16:creationId xmlns:a16="http://schemas.microsoft.com/office/drawing/2014/main" xmlns="" id="{9C4F4F87-DC00-4B86-8FB5-0F9A96E7B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1" y="1475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1" name="Oval 77">
              <a:extLst>
                <a:ext uri="{FF2B5EF4-FFF2-40B4-BE49-F238E27FC236}">
                  <a16:creationId xmlns:a16="http://schemas.microsoft.com/office/drawing/2014/main" xmlns="" id="{FF3E48BD-7AF2-44F1-8930-80B1CCE72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5" y="1479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2" name="Oval 78">
              <a:extLst>
                <a:ext uri="{FF2B5EF4-FFF2-40B4-BE49-F238E27FC236}">
                  <a16:creationId xmlns:a16="http://schemas.microsoft.com/office/drawing/2014/main" xmlns="" id="{41CB6CE4-1DC0-4E87-9D0F-FBC3DEA1F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0" y="1786"/>
              <a:ext cx="52" cy="51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3" name="Oval 79">
              <a:extLst>
                <a:ext uri="{FF2B5EF4-FFF2-40B4-BE49-F238E27FC236}">
                  <a16:creationId xmlns:a16="http://schemas.microsoft.com/office/drawing/2014/main" xmlns="" id="{FBE7D89E-F18C-48E5-B30F-626D48954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1790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4" name="Oval 80">
              <a:extLst>
                <a:ext uri="{FF2B5EF4-FFF2-40B4-BE49-F238E27FC236}">
                  <a16:creationId xmlns:a16="http://schemas.microsoft.com/office/drawing/2014/main" xmlns="" id="{B100C5D4-5658-49EE-BE89-BF3006DDE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1535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5" name="Oval 81">
              <a:extLst>
                <a:ext uri="{FF2B5EF4-FFF2-40B4-BE49-F238E27FC236}">
                  <a16:creationId xmlns:a16="http://schemas.microsoft.com/office/drawing/2014/main" xmlns="" id="{20733DD7-EDAF-4BE6-AE88-6E94011F7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9" y="1539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6" name="Oval 82">
              <a:extLst>
                <a:ext uri="{FF2B5EF4-FFF2-40B4-BE49-F238E27FC236}">
                  <a16:creationId xmlns:a16="http://schemas.microsoft.com/office/drawing/2014/main" xmlns="" id="{CF5514F9-A5F3-481C-B1D1-7A8D7A909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5" y="1509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7" name="Oval 83">
              <a:extLst>
                <a:ext uri="{FF2B5EF4-FFF2-40B4-BE49-F238E27FC236}">
                  <a16:creationId xmlns:a16="http://schemas.microsoft.com/office/drawing/2014/main" xmlns="" id="{373EE058-63DE-4DEE-AA4A-95205BB48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9" y="1513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8" name="Oval 84">
              <a:extLst>
                <a:ext uri="{FF2B5EF4-FFF2-40B4-BE49-F238E27FC236}">
                  <a16:creationId xmlns:a16="http://schemas.microsoft.com/office/drawing/2014/main" xmlns="" id="{9FC44A36-D80E-4299-A5BB-368EE8662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0" y="1639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29" name="Oval 85">
              <a:extLst>
                <a:ext uri="{FF2B5EF4-FFF2-40B4-BE49-F238E27FC236}">
                  <a16:creationId xmlns:a16="http://schemas.microsoft.com/office/drawing/2014/main" xmlns="" id="{6367BC6E-FB3C-4533-8125-1760D1907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643"/>
              <a:ext cx="52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0" name="Oval 86">
              <a:extLst>
                <a:ext uri="{FF2B5EF4-FFF2-40B4-BE49-F238E27FC236}">
                  <a16:creationId xmlns:a16="http://schemas.microsoft.com/office/drawing/2014/main" xmlns="" id="{E7E72845-FE40-4864-A33B-4330BA36A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" y="1492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1" name="Oval 87">
              <a:extLst>
                <a:ext uri="{FF2B5EF4-FFF2-40B4-BE49-F238E27FC236}">
                  <a16:creationId xmlns:a16="http://schemas.microsoft.com/office/drawing/2014/main" xmlns="" id="{7F910F0D-8FC8-448B-8B31-9115C839D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1496"/>
              <a:ext cx="53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2" name="Oval 88">
              <a:extLst>
                <a:ext uri="{FF2B5EF4-FFF2-40B4-BE49-F238E27FC236}">
                  <a16:creationId xmlns:a16="http://schemas.microsoft.com/office/drawing/2014/main" xmlns="" id="{82281F2D-7E1C-46B4-B179-2A673909E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" y="1691"/>
              <a:ext cx="52" cy="51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3" name="Oval 89">
              <a:extLst>
                <a:ext uri="{FF2B5EF4-FFF2-40B4-BE49-F238E27FC236}">
                  <a16:creationId xmlns:a16="http://schemas.microsoft.com/office/drawing/2014/main" xmlns="" id="{3F3B94DF-7F79-4747-96A6-E996FCA1D9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1695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4" name="Oval 90">
              <a:extLst>
                <a:ext uri="{FF2B5EF4-FFF2-40B4-BE49-F238E27FC236}">
                  <a16:creationId xmlns:a16="http://schemas.microsoft.com/office/drawing/2014/main" xmlns="" id="{EA8DBDC5-795C-497C-A012-420022EEE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3" y="1613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5" name="Oval 91">
              <a:extLst>
                <a:ext uri="{FF2B5EF4-FFF2-40B4-BE49-F238E27FC236}">
                  <a16:creationId xmlns:a16="http://schemas.microsoft.com/office/drawing/2014/main" xmlns="" id="{FB56548D-2325-4173-A150-74C879A12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7" y="1617"/>
              <a:ext cx="53" cy="52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6" name="Oval 92">
              <a:extLst>
                <a:ext uri="{FF2B5EF4-FFF2-40B4-BE49-F238E27FC236}">
                  <a16:creationId xmlns:a16="http://schemas.microsoft.com/office/drawing/2014/main" xmlns="" id="{9A605AE9-2F0D-49C4-A3F4-897CCCCAB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1604"/>
              <a:ext cx="52" cy="52"/>
            </a:xfrm>
            <a:prstGeom prst="ellipse">
              <a:avLst/>
            </a:pr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7" name="Oval 93">
              <a:extLst>
                <a:ext uri="{FF2B5EF4-FFF2-40B4-BE49-F238E27FC236}">
                  <a16:creationId xmlns:a16="http://schemas.microsoft.com/office/drawing/2014/main" xmlns="" id="{9E7054F5-1C8E-485C-8E21-3EBDDECDD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6" y="1608"/>
              <a:ext cx="52" cy="53"/>
            </a:xfrm>
            <a:prstGeom prst="ellipse">
              <a:avLst/>
            </a:prstGeom>
            <a:solidFill>
              <a:srgbClr val="CC6600"/>
            </a:solidFill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159838" name="Rectangle 94">
              <a:extLst>
                <a:ext uri="{FF2B5EF4-FFF2-40B4-BE49-F238E27FC236}">
                  <a16:creationId xmlns:a16="http://schemas.microsoft.com/office/drawing/2014/main" xmlns="" id="{84B200CA-63E5-4AA6-8455-D19691E41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" y="3445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0</a:t>
              </a:r>
              <a:endParaRPr lang="en-US" altLang="en-US" sz="2000" dirty="0"/>
            </a:p>
          </p:txBody>
        </p:sp>
        <p:sp>
          <p:nvSpPr>
            <p:cNvPr id="159839" name="Rectangle 95">
              <a:extLst>
                <a:ext uri="{FF2B5EF4-FFF2-40B4-BE49-F238E27FC236}">
                  <a16:creationId xmlns:a16="http://schemas.microsoft.com/office/drawing/2014/main" xmlns="" id="{B5153CD6-684B-47DA-B947-BB230FC17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" y="2945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5</a:t>
              </a:r>
              <a:endParaRPr lang="en-US" altLang="en-US" sz="2000" dirty="0"/>
            </a:p>
          </p:txBody>
        </p:sp>
        <p:sp>
          <p:nvSpPr>
            <p:cNvPr id="159840" name="Rectangle 96">
              <a:extLst>
                <a:ext uri="{FF2B5EF4-FFF2-40B4-BE49-F238E27FC236}">
                  <a16:creationId xmlns:a16="http://schemas.microsoft.com/office/drawing/2014/main" xmlns="" id="{6F7FD10A-F6FD-4C9B-AD05-54E337420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2444"/>
              <a:ext cx="25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10</a:t>
              </a:r>
              <a:endParaRPr lang="en-US" altLang="en-US" sz="2000" dirty="0"/>
            </a:p>
          </p:txBody>
        </p:sp>
        <p:sp>
          <p:nvSpPr>
            <p:cNvPr id="159841" name="Rectangle 97">
              <a:extLst>
                <a:ext uri="{FF2B5EF4-FFF2-40B4-BE49-F238E27FC236}">
                  <a16:creationId xmlns:a16="http://schemas.microsoft.com/office/drawing/2014/main" xmlns="" id="{72DF8AA1-8815-4248-9065-56F565153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1943"/>
              <a:ext cx="25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15</a:t>
              </a:r>
              <a:endParaRPr lang="en-US" altLang="en-US" sz="2000" dirty="0"/>
            </a:p>
          </p:txBody>
        </p:sp>
        <p:sp>
          <p:nvSpPr>
            <p:cNvPr id="159842" name="Rectangle 98">
              <a:extLst>
                <a:ext uri="{FF2B5EF4-FFF2-40B4-BE49-F238E27FC236}">
                  <a16:creationId xmlns:a16="http://schemas.microsoft.com/office/drawing/2014/main" xmlns="" id="{751882D9-2D46-4E22-98AA-4B0845C0A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1434"/>
              <a:ext cx="25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20</a:t>
              </a:r>
              <a:endParaRPr lang="en-US" altLang="en-US" sz="2000" dirty="0"/>
            </a:p>
          </p:txBody>
        </p:sp>
        <p:sp>
          <p:nvSpPr>
            <p:cNvPr id="159843" name="Rectangle 99">
              <a:extLst>
                <a:ext uri="{FF2B5EF4-FFF2-40B4-BE49-F238E27FC236}">
                  <a16:creationId xmlns:a16="http://schemas.microsoft.com/office/drawing/2014/main" xmlns="" id="{43CC4891-A830-45D1-9CB5-D4BD07869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933"/>
              <a:ext cx="25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25</a:t>
              </a:r>
              <a:endParaRPr lang="en-US" altLang="en-US" sz="2000" dirty="0"/>
            </a:p>
          </p:txBody>
        </p:sp>
        <p:sp>
          <p:nvSpPr>
            <p:cNvPr id="159844" name="Rectangle 100">
              <a:extLst>
                <a:ext uri="{FF2B5EF4-FFF2-40B4-BE49-F238E27FC236}">
                  <a16:creationId xmlns:a16="http://schemas.microsoft.com/office/drawing/2014/main" xmlns="" id="{6311DC47-C95A-4475-842A-281C616D5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0</a:t>
              </a:r>
              <a:endParaRPr lang="en-US" altLang="en-US" sz="2000" dirty="0"/>
            </a:p>
          </p:txBody>
        </p:sp>
        <p:sp>
          <p:nvSpPr>
            <p:cNvPr id="159845" name="Rectangle 101">
              <a:extLst>
                <a:ext uri="{FF2B5EF4-FFF2-40B4-BE49-F238E27FC236}">
                  <a16:creationId xmlns:a16="http://schemas.microsoft.com/office/drawing/2014/main" xmlns="" id="{48A593AC-5DD0-45AE-827C-CB28962D2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1</a:t>
              </a:r>
              <a:endParaRPr lang="en-US" altLang="en-US" sz="2000" dirty="0"/>
            </a:p>
          </p:txBody>
        </p:sp>
        <p:sp>
          <p:nvSpPr>
            <p:cNvPr id="159846" name="Rectangle 102">
              <a:extLst>
                <a:ext uri="{FF2B5EF4-FFF2-40B4-BE49-F238E27FC236}">
                  <a16:creationId xmlns:a16="http://schemas.microsoft.com/office/drawing/2014/main" xmlns="" id="{DC3A2407-4969-4D64-B57E-90FF94870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2</a:t>
              </a:r>
              <a:endParaRPr lang="en-US" altLang="en-US" sz="2000" dirty="0"/>
            </a:p>
          </p:txBody>
        </p:sp>
        <p:sp>
          <p:nvSpPr>
            <p:cNvPr id="159847" name="Rectangle 103">
              <a:extLst>
                <a:ext uri="{FF2B5EF4-FFF2-40B4-BE49-F238E27FC236}">
                  <a16:creationId xmlns:a16="http://schemas.microsoft.com/office/drawing/2014/main" xmlns="" id="{5750F221-56ED-43DF-8121-1B3416428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7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3</a:t>
              </a:r>
              <a:endParaRPr lang="en-US" altLang="en-US" sz="2000" dirty="0"/>
            </a:p>
          </p:txBody>
        </p:sp>
        <p:sp>
          <p:nvSpPr>
            <p:cNvPr id="159848" name="Rectangle 104">
              <a:extLst>
                <a:ext uri="{FF2B5EF4-FFF2-40B4-BE49-F238E27FC236}">
                  <a16:creationId xmlns:a16="http://schemas.microsoft.com/office/drawing/2014/main" xmlns="" id="{00A8848A-5C51-4422-8083-5387D78C7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7" y="3607"/>
              <a:ext cx="12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4</a:t>
              </a:r>
              <a:endParaRPr lang="en-US" altLang="en-US" sz="2000" dirty="0"/>
            </a:p>
          </p:txBody>
        </p:sp>
        <p:sp>
          <p:nvSpPr>
            <p:cNvPr id="159849" name="Rectangle 105">
              <a:extLst>
                <a:ext uri="{FF2B5EF4-FFF2-40B4-BE49-F238E27FC236}">
                  <a16:creationId xmlns:a16="http://schemas.microsoft.com/office/drawing/2014/main" xmlns="" id="{9009B052-8202-4DB3-8F63-8F2CD3E0F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5</a:t>
              </a:r>
              <a:endParaRPr lang="en-US" altLang="en-US" sz="2000" dirty="0"/>
            </a:p>
          </p:txBody>
        </p:sp>
        <p:sp>
          <p:nvSpPr>
            <p:cNvPr id="159850" name="Rectangle 106">
              <a:extLst>
                <a:ext uri="{FF2B5EF4-FFF2-40B4-BE49-F238E27FC236}">
                  <a16:creationId xmlns:a16="http://schemas.microsoft.com/office/drawing/2014/main" xmlns="" id="{FD71AABE-2F68-4DAA-876A-2B236F976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6</a:t>
              </a:r>
              <a:endParaRPr lang="en-US" altLang="en-US" sz="2000" dirty="0"/>
            </a:p>
          </p:txBody>
        </p:sp>
        <p:sp>
          <p:nvSpPr>
            <p:cNvPr id="159851" name="Rectangle 107">
              <a:extLst>
                <a:ext uri="{FF2B5EF4-FFF2-40B4-BE49-F238E27FC236}">
                  <a16:creationId xmlns:a16="http://schemas.microsoft.com/office/drawing/2014/main" xmlns="" id="{80EFFC9D-70F8-4CE7-B291-717978D88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9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7</a:t>
              </a:r>
              <a:endParaRPr lang="en-US" altLang="en-US" sz="2000" dirty="0"/>
            </a:p>
          </p:txBody>
        </p:sp>
        <p:sp>
          <p:nvSpPr>
            <p:cNvPr id="159852" name="Rectangle 108">
              <a:extLst>
                <a:ext uri="{FF2B5EF4-FFF2-40B4-BE49-F238E27FC236}">
                  <a16:creationId xmlns:a16="http://schemas.microsoft.com/office/drawing/2014/main" xmlns="" id="{2287E48D-5F59-4892-8D92-499C82A35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8" y="3607"/>
              <a:ext cx="125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dirty="0">
                  <a:solidFill>
                    <a:srgbClr val="000000"/>
                  </a:solidFill>
                </a:rPr>
                <a:t>8</a:t>
              </a:r>
              <a:endParaRPr lang="en-US" altLang="en-US" sz="2000" dirty="0"/>
            </a:p>
          </p:txBody>
        </p:sp>
        <p:sp>
          <p:nvSpPr>
            <p:cNvPr id="159853" name="Rectangle 109">
              <a:extLst>
                <a:ext uri="{FF2B5EF4-FFF2-40B4-BE49-F238E27FC236}">
                  <a16:creationId xmlns:a16="http://schemas.microsoft.com/office/drawing/2014/main" xmlns="" id="{3A58C0D7-3FA2-49B8-A2F5-56874F269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3796"/>
              <a:ext cx="178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400" b="1" dirty="0">
                  <a:solidFill>
                    <a:srgbClr val="000000"/>
                  </a:solidFill>
                </a:rPr>
                <a:t>Organic C (%)</a:t>
              </a:r>
              <a:endParaRPr lang="en-US" altLang="en-US" sz="2400" b="1" dirty="0"/>
            </a:p>
          </p:txBody>
        </p:sp>
        <p:sp>
          <p:nvSpPr>
            <p:cNvPr id="159854" name="Rectangle 110">
              <a:extLst>
                <a:ext uri="{FF2B5EF4-FFF2-40B4-BE49-F238E27FC236}">
                  <a16:creationId xmlns:a16="http://schemas.microsoft.com/office/drawing/2014/main" xmlns="" id="{2DA68E17-0A70-420E-B40B-956958BF9A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38" y="2354"/>
              <a:ext cx="125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altLang="en-US" sz="2000" b="1" dirty="0">
                  <a:solidFill>
                    <a:srgbClr val="000000"/>
                  </a:solidFill>
                </a:rPr>
                <a:t>Productivity (Mg ha</a:t>
              </a:r>
              <a:r>
                <a:rPr lang="en-US" altLang="en-US" sz="2000" b="1" baseline="30000" dirty="0">
                  <a:solidFill>
                    <a:srgbClr val="000000"/>
                  </a:solidFill>
                </a:rPr>
                <a:t>-1</a:t>
              </a:r>
              <a:r>
                <a:rPr lang="en-US" altLang="en-US" sz="2000" b="1" dirty="0">
                  <a:solidFill>
                    <a:srgbClr val="000000"/>
                  </a:solidFill>
                </a:rPr>
                <a:t>)</a:t>
              </a:r>
              <a:endParaRPr lang="en-US" altLang="en-US" sz="2000" b="1" dirty="0"/>
            </a:p>
          </p:txBody>
        </p:sp>
        <p:sp>
          <p:nvSpPr>
            <p:cNvPr id="159855" name="Text Box 111">
              <a:extLst>
                <a:ext uri="{FF2B5EF4-FFF2-40B4-BE49-F238E27FC236}">
                  <a16:creationId xmlns:a16="http://schemas.microsoft.com/office/drawing/2014/main" xmlns="" id="{7149D5D6-4C85-4E10-9F7A-E67DCEC8F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" y="2833"/>
              <a:ext cx="1141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400" b="1" dirty="0"/>
                <a:t>R</a:t>
              </a:r>
              <a:r>
                <a:rPr lang="en-US" altLang="en-US" sz="2400" b="1" baseline="30000" dirty="0"/>
                <a:t>2</a:t>
              </a:r>
              <a:r>
                <a:rPr lang="en-US" altLang="en-US" sz="2400" b="1" dirty="0"/>
                <a:t>=0.70</a:t>
              </a:r>
            </a:p>
          </p:txBody>
        </p:sp>
      </p:grpSp>
      <p:grpSp>
        <p:nvGrpSpPr>
          <p:cNvPr id="159856" name="Group 112">
            <a:extLst>
              <a:ext uri="{FF2B5EF4-FFF2-40B4-BE49-F238E27FC236}">
                <a16:creationId xmlns:a16="http://schemas.microsoft.com/office/drawing/2014/main" xmlns="" id="{990A9971-9AB6-40C0-86F1-6E12FB8E1ED8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90600"/>
            <a:ext cx="3549650" cy="5240338"/>
            <a:chOff x="648" y="708"/>
            <a:chExt cx="5184" cy="3304"/>
          </a:xfrm>
        </p:grpSpPr>
        <p:sp>
          <p:nvSpPr>
            <p:cNvPr id="159857" name="Rectangle 113">
              <a:extLst>
                <a:ext uri="{FF2B5EF4-FFF2-40B4-BE49-F238E27FC236}">
                  <a16:creationId xmlns:a16="http://schemas.microsoft.com/office/drawing/2014/main" xmlns="" id="{6B6F615E-67DB-400F-85BC-E49AB6470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" y="708"/>
              <a:ext cx="5184" cy="3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>
              <a:outerShdw dist="143684" dir="2700000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CA" dirty="0"/>
            </a:p>
          </p:txBody>
        </p:sp>
        <p:graphicFrame>
          <p:nvGraphicFramePr>
            <p:cNvPr id="159858" name="Object 114">
              <a:extLst>
                <a:ext uri="{FF2B5EF4-FFF2-40B4-BE49-F238E27FC236}">
                  <a16:creationId xmlns:a16="http://schemas.microsoft.com/office/drawing/2014/main" xmlns="" id="{9A1FEE71-28E7-4C4C-BC76-DBA5A84F304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" y="720"/>
            <a:ext cx="5167" cy="3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Bitmap Image" r:id="rId4" imgW="9400480" imgH="6676644" progId="Paint.Picture">
                    <p:embed/>
                  </p:oleObj>
                </mc:Choice>
                <mc:Fallback>
                  <p:oleObj name="Bitmap Image" r:id="rId4" imgW="9400480" imgH="6676644" progId="Paint.Picture">
                    <p:embed/>
                    <p:pic>
                      <p:nvPicPr>
                        <p:cNvPr id="159858" name="Object 114">
                          <a:extLst>
                            <a:ext uri="{FF2B5EF4-FFF2-40B4-BE49-F238E27FC236}">
                              <a16:creationId xmlns:a16="http://schemas.microsoft.com/office/drawing/2014/main" xmlns="" id="{9A1FEE71-28E7-4C4C-BC76-DBA5A84F304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927" t="25386" r="6888"/>
                        <a:stretch>
                          <a:fillRect/>
                        </a:stretch>
                      </p:blipFill>
                      <p:spPr bwMode="auto">
                        <a:xfrm>
                          <a:off x="663" y="720"/>
                          <a:ext cx="5167" cy="3292"/>
                        </a:xfrm>
                        <a:prstGeom prst="rect">
                          <a:avLst/>
                        </a:prstGeom>
                        <a:solidFill>
                          <a:srgbClr val="000000"/>
                        </a:solidFill>
                        <a:ln w="2857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89803" dir="2700000" algn="ctr" rotWithShape="0">
                                  <a:schemeClr val="tx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9859" name="Text Box 115">
            <a:extLst>
              <a:ext uri="{FF2B5EF4-FFF2-40B4-BE49-F238E27FC236}">
                <a16:creationId xmlns:a16="http://schemas.microsoft.com/office/drawing/2014/main" xmlns="" id="{A6060CC6-1088-4941-BFB7-56E40F9B9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228600"/>
            <a:ext cx="300037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en-US" sz="2800" b="1" dirty="0"/>
              <a:t>Soil Productivity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27409DE1-BD55-4E53-8A22-CD32F564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Better SOC = Better Soil Structure</a:t>
            </a:r>
          </a:p>
        </p:txBody>
      </p:sp>
      <p:graphicFrame>
        <p:nvGraphicFramePr>
          <p:cNvPr id="39939" name="Content Placeholder 3">
            <a:extLst>
              <a:ext uri="{FF2B5EF4-FFF2-40B4-BE49-F238E27FC236}">
                <a16:creationId xmlns:a16="http://schemas.microsoft.com/office/drawing/2014/main" xmlns="" id="{A2D97874-7C56-40AB-B76E-2F717F17E1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6400" y="1549400"/>
          <a:ext cx="8331200" cy="462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3" imgW="8327858" imgH="4627265" progId="Excel.Chart.8">
                  <p:embed/>
                </p:oleObj>
              </mc:Choice>
              <mc:Fallback>
                <p:oleObj r:id="rId3" imgW="8327858" imgH="4627265" progId="Excel.Chart.8">
                  <p:embed/>
                  <p:pic>
                    <p:nvPicPr>
                      <p:cNvPr id="39939" name="Content Placeholder 3">
                        <a:extLst>
                          <a:ext uri="{FF2B5EF4-FFF2-40B4-BE49-F238E27FC236}">
                            <a16:creationId xmlns:a16="http://schemas.microsoft.com/office/drawing/2014/main" xmlns="" id="{A2D97874-7C56-40AB-B76E-2F717F17E19A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49400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2">
            <a:extLst>
              <a:ext uri="{FF2B5EF4-FFF2-40B4-BE49-F238E27FC236}">
                <a16:creationId xmlns:a16="http://schemas.microsoft.com/office/drawing/2014/main" xmlns="" id="{D74526DE-B878-4DEF-8E62-21A77A13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9" t="81808" r="38306"/>
          <a:stretch>
            <a:fillRect/>
          </a:stretch>
        </p:blipFill>
        <p:spPr bwMode="auto">
          <a:xfrm>
            <a:off x="6629400" y="1524000"/>
            <a:ext cx="22463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6BABA1-6F89-4F97-88EF-7A703B2F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8E2835-0C4D-4FD5-B25F-56FF9A3DBF1F}" type="slidenum">
              <a:rPr lang="en-US" altLang="en-US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dirty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BAA6DD28-3686-4454-A8DA-16B34940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4D4DCF1-F79A-4292-8B26-3CCACFBB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8F91BD-3397-4229-84EC-F6CE380A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98" y="381000"/>
            <a:ext cx="6403767" cy="541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434B6C-2D08-4C1A-AAF9-1D70562FD3FA}"/>
              </a:ext>
            </a:extLst>
          </p:cNvPr>
          <p:cNvSpPr txBox="1"/>
          <p:nvPr/>
        </p:nvSpPr>
        <p:spPr>
          <a:xfrm>
            <a:off x="428462" y="5812985"/>
            <a:ext cx="6933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Source: LeCanne and Lundgren, 2018, </a:t>
            </a:r>
            <a:r>
              <a:rPr lang="en-CA" dirty="0"/>
              <a:t>Regenerative agriculture: merging</a:t>
            </a:r>
          </a:p>
          <a:p>
            <a:r>
              <a:rPr lang="en-CA" dirty="0"/>
              <a:t>farming and natural resource conservation</a:t>
            </a:r>
          </a:p>
          <a:p>
            <a:r>
              <a:rPr lang="en-CA" dirty="0"/>
              <a:t>Profitably, </a:t>
            </a:r>
            <a:r>
              <a:rPr lang="en-CA" i="1" dirty="0"/>
              <a:t>PeerJ, DOI 10.7717/peerj.4428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2DC14B-B74C-496F-A79F-25D0699181A3}"/>
              </a:ext>
            </a:extLst>
          </p:cNvPr>
          <p:cNvSpPr txBox="1"/>
          <p:nvPr/>
        </p:nvSpPr>
        <p:spPr>
          <a:xfrm>
            <a:off x="1739617" y="344369"/>
            <a:ext cx="61339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2400" b="1" dirty="0">
                <a:solidFill>
                  <a:srgbClr val="0070C0"/>
                </a:solidFill>
              </a:rPr>
              <a:t>Active (Particulate) Organic Matter (% of SOM)</a:t>
            </a:r>
          </a:p>
        </p:txBody>
      </p:sp>
    </p:spTree>
    <p:extLst>
      <p:ext uri="{BB962C8B-B14F-4D97-AF65-F5344CB8AC3E}">
        <p14:creationId xmlns:p14="http://schemas.microsoft.com/office/powerpoint/2010/main" val="425588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7DFDB-310A-45FF-AB6B-3258010F5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08472"/>
            <a:ext cx="7772400" cy="546100"/>
          </a:xfrm>
        </p:spPr>
        <p:txBody>
          <a:bodyPr>
            <a:normAutofit fontScale="90000"/>
          </a:bodyPr>
          <a:lstStyle/>
          <a:p>
            <a:r>
              <a:rPr lang="en-CA" sz="3200" b="1" dirty="0"/>
              <a:t>Enemies of Soil Health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44E5F6-4AAC-45FF-B9FA-20B0BA93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21511B5-0D50-4504-989F-EA4E1AA2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33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E2A62-A466-4412-A8AF-29085C10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All agricultural practices stress the soil system and force it to respond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C95A69-B652-494B-B64B-00E9742FD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Value judgement as to what are good and bad stresses</a:t>
            </a:r>
          </a:p>
          <a:p>
            <a:pPr lvl="1"/>
            <a:r>
              <a:rPr lang="en-CA" dirty="0"/>
              <a:t>Stresses that increase or, at least, maintain, productivity and other desired ecosystem functions are generally considered good for agriculture </a:t>
            </a:r>
          </a:p>
          <a:p>
            <a:pPr lvl="1"/>
            <a:r>
              <a:rPr lang="en-CA" dirty="0"/>
              <a:t>Balance between different ecosystem services will affect if the stress is considered good or bad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FA40AE-FE38-42AE-A3F8-1C389D4E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6C92E47-44AB-4726-83D2-AE5D2123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1E2F00-ACC9-4FD4-BD29-6A8F3454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902254" y="4196814"/>
            <a:ext cx="3660702" cy="20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0AEF48-3692-43E8-987E-829EDFC4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Enemies of Soil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F78B51-57E2-4E6A-9564-D4A5BF5E7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Bad soil health stressors reduce soil’s ability to provide desired functions</a:t>
            </a:r>
          </a:p>
          <a:p>
            <a:r>
              <a:rPr lang="en-CA" dirty="0"/>
              <a:t>Poor soil functioning then becomes a constraint on the provision of ecosystem services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B3A01D-6285-4965-BE83-56FF2297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B470226-1F4C-49B7-93D9-8154A197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19779CF-2EC0-47A3-A9EA-2A84D849DB06}"/>
              </a:ext>
            </a:extLst>
          </p:cNvPr>
          <p:cNvCxnSpPr>
            <a:cxnSpLocks/>
          </p:cNvCxnSpPr>
          <p:nvPr/>
        </p:nvCxnSpPr>
        <p:spPr>
          <a:xfrm flipV="1">
            <a:off x="3830753" y="3410767"/>
            <a:ext cx="0" cy="233934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6C57C94-5030-44E4-8C0B-7D765788F684}"/>
              </a:ext>
            </a:extLst>
          </p:cNvPr>
          <p:cNvCxnSpPr>
            <a:cxnSpLocks/>
          </p:cNvCxnSpPr>
          <p:nvPr/>
        </p:nvCxnSpPr>
        <p:spPr>
          <a:xfrm>
            <a:off x="3830753" y="5704387"/>
            <a:ext cx="228600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F1AA8AE-8928-4559-86BD-96E04E91A2E3}"/>
              </a:ext>
            </a:extLst>
          </p:cNvPr>
          <p:cNvCxnSpPr>
            <a:cxnSpLocks/>
          </p:cNvCxnSpPr>
          <p:nvPr/>
        </p:nvCxnSpPr>
        <p:spPr>
          <a:xfrm flipV="1">
            <a:off x="3830753" y="5182259"/>
            <a:ext cx="664715" cy="470368"/>
          </a:xfrm>
          <a:prstGeom prst="straightConnector1">
            <a:avLst/>
          </a:prstGeom>
          <a:ln w="38100"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1DABEA-645D-40BA-973C-A9D9F49DC136}"/>
              </a:ext>
            </a:extLst>
          </p:cNvPr>
          <p:cNvSpPr txBox="1"/>
          <p:nvPr/>
        </p:nvSpPr>
        <p:spPr>
          <a:xfrm>
            <a:off x="5565123" y="5835150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Soil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E626029-5C8B-42B9-A4DF-F55DA58207FC}"/>
              </a:ext>
            </a:extLst>
          </p:cNvPr>
          <p:cNvSpPr txBox="1"/>
          <p:nvPr/>
        </p:nvSpPr>
        <p:spPr>
          <a:xfrm>
            <a:off x="2026989" y="3266493"/>
            <a:ext cx="18037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Desired</a:t>
            </a:r>
          </a:p>
          <a:p>
            <a:r>
              <a:rPr lang="en-CA" sz="2000" b="1" dirty="0"/>
              <a:t>Agroecosystem</a:t>
            </a:r>
          </a:p>
          <a:p>
            <a:r>
              <a:rPr lang="en-CA" sz="2000" b="1" dirty="0"/>
              <a:t>Services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A418D4E0-157B-40C4-8B6C-207EA1EEF3D8}"/>
              </a:ext>
            </a:extLst>
          </p:cNvPr>
          <p:cNvCxnSpPr>
            <a:cxnSpLocks/>
          </p:cNvCxnSpPr>
          <p:nvPr/>
        </p:nvCxnSpPr>
        <p:spPr>
          <a:xfrm flipV="1">
            <a:off x="4495468" y="3639367"/>
            <a:ext cx="2054410" cy="1531727"/>
          </a:xfrm>
          <a:prstGeom prst="straightConnector1">
            <a:avLst/>
          </a:prstGeom>
          <a:ln w="38100"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4D78D66-82EC-4061-8FF3-250130402EE6}"/>
              </a:ext>
            </a:extLst>
          </p:cNvPr>
          <p:cNvCxnSpPr>
            <a:cxnSpLocks/>
          </p:cNvCxnSpPr>
          <p:nvPr/>
        </p:nvCxnSpPr>
        <p:spPr>
          <a:xfrm flipV="1">
            <a:off x="3784786" y="5215654"/>
            <a:ext cx="710683" cy="2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2D11A0-7264-433B-B866-5FB658C7EB5C}"/>
              </a:ext>
            </a:extLst>
          </p:cNvPr>
          <p:cNvSpPr txBox="1"/>
          <p:nvPr/>
        </p:nvSpPr>
        <p:spPr>
          <a:xfrm>
            <a:off x="1515795" y="4845013"/>
            <a:ext cx="2291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2000" b="1" dirty="0"/>
              <a:t>Services limited by </a:t>
            </a:r>
          </a:p>
          <a:p>
            <a:pPr algn="r"/>
            <a:r>
              <a:rPr lang="en-CA" sz="2000" b="1" dirty="0"/>
              <a:t>poor soil health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A2404AB-E378-4027-B402-B5E1D1C13C66}"/>
              </a:ext>
            </a:extLst>
          </p:cNvPr>
          <p:cNvCxnSpPr>
            <a:cxnSpLocks/>
          </p:cNvCxnSpPr>
          <p:nvPr/>
        </p:nvCxnSpPr>
        <p:spPr>
          <a:xfrm flipH="1">
            <a:off x="4476957" y="5152861"/>
            <a:ext cx="18512" cy="53390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6AA7BAF-770F-4FBC-9043-4A4CB87900A7}"/>
              </a:ext>
            </a:extLst>
          </p:cNvPr>
          <p:cNvSpPr txBox="1"/>
          <p:nvPr/>
        </p:nvSpPr>
        <p:spPr>
          <a:xfrm>
            <a:off x="4049048" y="5733881"/>
            <a:ext cx="1184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State of </a:t>
            </a:r>
          </a:p>
          <a:p>
            <a:r>
              <a:rPr lang="en-CA" sz="2000" b="1" dirty="0"/>
              <a:t>Poor Soil </a:t>
            </a:r>
          </a:p>
          <a:p>
            <a:r>
              <a:rPr lang="en-CA" sz="2000" b="1" dirty="0"/>
              <a:t>Health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E75B6A-2FE8-42BA-8E0E-8BC7750F89E8}"/>
              </a:ext>
            </a:extLst>
          </p:cNvPr>
          <p:cNvSpPr txBox="1"/>
          <p:nvPr/>
        </p:nvSpPr>
        <p:spPr>
          <a:xfrm>
            <a:off x="4041358" y="3950771"/>
            <a:ext cx="1382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sz="2000" b="1" dirty="0"/>
              <a:t>Unrealized </a:t>
            </a:r>
          </a:p>
          <a:p>
            <a:r>
              <a:rPr lang="en-CA" sz="2000" b="1" dirty="0"/>
              <a:t>potential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xmlns="" id="{41750FA4-D218-4FB1-A946-74DAD846B534}"/>
              </a:ext>
            </a:extLst>
          </p:cNvPr>
          <p:cNvSpPr/>
          <p:nvPr/>
        </p:nvSpPr>
        <p:spPr>
          <a:xfrm>
            <a:off x="3894988" y="3732027"/>
            <a:ext cx="118407" cy="13984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398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411D607-BBF5-44E8-B042-9BAA607E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8270" y="6395309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FDAC036-1BFE-4605-B6CE-D28A9C22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1487" y="6395309"/>
            <a:ext cx="560209" cy="365125"/>
          </a:xfrm>
        </p:spPr>
        <p:txBody>
          <a:bodyPr/>
          <a:lstStyle/>
          <a:p>
            <a:fld id="{85342F38-C6C6-AF4D-94FC-B55C427F4550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E45D37-3770-4779-B4CC-7B442C75D808}"/>
              </a:ext>
            </a:extLst>
          </p:cNvPr>
          <p:cNvSpPr txBox="1"/>
          <p:nvPr/>
        </p:nvSpPr>
        <p:spPr>
          <a:xfrm>
            <a:off x="453739" y="435199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Bad Soil Stressors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DD14C1-AAE8-44CE-9100-78197D64C29A}"/>
              </a:ext>
            </a:extLst>
          </p:cNvPr>
          <p:cNvSpPr txBox="1"/>
          <p:nvPr/>
        </p:nvSpPr>
        <p:spPr>
          <a:xfrm>
            <a:off x="2871005" y="435199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Soil 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C36F92-60B9-40FF-841A-9320F01E15EB}"/>
              </a:ext>
            </a:extLst>
          </p:cNvPr>
          <p:cNvSpPr txBox="1"/>
          <p:nvPr/>
        </p:nvSpPr>
        <p:spPr>
          <a:xfrm>
            <a:off x="5699373" y="178966"/>
            <a:ext cx="2421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Soil-based </a:t>
            </a:r>
          </a:p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Ecosystem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B7795A-0D3D-4E47-BC69-02F7D5240099}"/>
              </a:ext>
            </a:extLst>
          </p:cNvPr>
          <p:cNvSpPr txBox="1"/>
          <p:nvPr/>
        </p:nvSpPr>
        <p:spPr>
          <a:xfrm>
            <a:off x="453739" y="822066"/>
            <a:ext cx="1858457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Erosion</a:t>
            </a:r>
          </a:p>
          <a:p>
            <a:endParaRPr lang="en-CA" dirty="0"/>
          </a:p>
          <a:p>
            <a:r>
              <a:rPr lang="en-CA" dirty="0"/>
              <a:t>SOM decline</a:t>
            </a:r>
          </a:p>
          <a:p>
            <a:endParaRPr lang="en-CA" dirty="0"/>
          </a:p>
          <a:p>
            <a:r>
              <a:rPr lang="en-CA" dirty="0"/>
              <a:t>Contamination</a:t>
            </a:r>
          </a:p>
          <a:p>
            <a:r>
              <a:rPr lang="en-CA" sz="1400" dirty="0"/>
              <a:t>(metals, toxic organics)</a:t>
            </a:r>
          </a:p>
          <a:p>
            <a:endParaRPr lang="en-CA" dirty="0"/>
          </a:p>
          <a:p>
            <a:r>
              <a:rPr lang="en-CA" dirty="0"/>
              <a:t>Sealing</a:t>
            </a:r>
          </a:p>
          <a:p>
            <a:endParaRPr lang="en-CA" dirty="0"/>
          </a:p>
          <a:p>
            <a:r>
              <a:rPr lang="en-CA" dirty="0"/>
              <a:t>Compaction</a:t>
            </a:r>
          </a:p>
          <a:p>
            <a:endParaRPr lang="en-CA" dirty="0"/>
          </a:p>
          <a:p>
            <a:r>
              <a:rPr lang="en-CA" dirty="0"/>
              <a:t>Biodiversity loss</a:t>
            </a:r>
          </a:p>
          <a:p>
            <a:endParaRPr lang="en-CA" dirty="0"/>
          </a:p>
          <a:p>
            <a:r>
              <a:rPr lang="en-CA" dirty="0"/>
              <a:t>Salinization</a:t>
            </a:r>
          </a:p>
          <a:p>
            <a:endParaRPr lang="en-CA" dirty="0"/>
          </a:p>
          <a:p>
            <a:r>
              <a:rPr lang="en-CA" dirty="0"/>
              <a:t>Acidification</a:t>
            </a:r>
          </a:p>
          <a:p>
            <a:endParaRPr lang="en-CA" dirty="0"/>
          </a:p>
          <a:p>
            <a:r>
              <a:rPr lang="en-CA" dirty="0"/>
              <a:t>Catastrophes, </a:t>
            </a:r>
          </a:p>
          <a:p>
            <a:r>
              <a:rPr lang="en-CA" sz="1400" dirty="0"/>
              <a:t>(landslides, extreme </a:t>
            </a:r>
          </a:p>
          <a:p>
            <a:r>
              <a:rPr lang="en-CA" sz="1400" dirty="0"/>
              <a:t>storms and floods)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2D48CB-65DD-4969-B0EE-AC9EB0854910}"/>
              </a:ext>
            </a:extLst>
          </p:cNvPr>
          <p:cNvSpPr txBox="1"/>
          <p:nvPr/>
        </p:nvSpPr>
        <p:spPr>
          <a:xfrm>
            <a:off x="2847950" y="822066"/>
            <a:ext cx="2277547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Habitat </a:t>
            </a:r>
          </a:p>
          <a:p>
            <a:r>
              <a:rPr lang="en-CA" dirty="0"/>
              <a:t>(</a:t>
            </a:r>
            <a:r>
              <a:rPr lang="en-CA" sz="1600" dirty="0"/>
              <a:t>roots, soil organisms</a:t>
            </a:r>
            <a:r>
              <a:rPr lang="en-CA" dirty="0"/>
              <a:t>)</a:t>
            </a:r>
          </a:p>
          <a:p>
            <a:endParaRPr lang="en-CA" dirty="0"/>
          </a:p>
          <a:p>
            <a:r>
              <a:rPr lang="en-CA" dirty="0"/>
              <a:t>Element cycling and </a:t>
            </a:r>
          </a:p>
          <a:p>
            <a:r>
              <a:rPr lang="en-CA" dirty="0"/>
              <a:t>buffering</a:t>
            </a:r>
          </a:p>
          <a:p>
            <a:endParaRPr lang="en-CA" sz="1400" dirty="0"/>
          </a:p>
          <a:p>
            <a:r>
              <a:rPr lang="en-CA" dirty="0"/>
              <a:t>Decomposition of </a:t>
            </a:r>
          </a:p>
          <a:p>
            <a:r>
              <a:rPr lang="en-CA" dirty="0"/>
              <a:t>Organic materials  </a:t>
            </a:r>
          </a:p>
          <a:p>
            <a:endParaRPr lang="en-CA" dirty="0"/>
          </a:p>
          <a:p>
            <a:r>
              <a:rPr lang="en-CA" dirty="0"/>
              <a:t>Soil Structure </a:t>
            </a:r>
          </a:p>
          <a:p>
            <a:r>
              <a:rPr lang="en-CA" dirty="0"/>
              <a:t>Maintenance</a:t>
            </a:r>
          </a:p>
          <a:p>
            <a:endParaRPr lang="en-CA" dirty="0"/>
          </a:p>
          <a:p>
            <a:r>
              <a:rPr lang="en-CA" dirty="0"/>
              <a:t>Biological population </a:t>
            </a:r>
          </a:p>
          <a:p>
            <a:r>
              <a:rPr lang="en-CA" dirty="0"/>
              <a:t>and regulation</a:t>
            </a:r>
          </a:p>
          <a:p>
            <a:endParaRPr lang="en-CA" dirty="0"/>
          </a:p>
          <a:p>
            <a:r>
              <a:rPr lang="en-CA" dirty="0"/>
              <a:t>Water partitioning</a:t>
            </a:r>
          </a:p>
          <a:p>
            <a:r>
              <a:rPr lang="en-CA" dirty="0"/>
              <a:t>(</a:t>
            </a:r>
            <a:r>
              <a:rPr lang="en-CA" sz="1400" dirty="0"/>
              <a:t>infiltration, retention,</a:t>
            </a:r>
          </a:p>
          <a:p>
            <a:r>
              <a:rPr lang="en-CA" sz="1400" dirty="0"/>
              <a:t>percolation</a:t>
            </a:r>
            <a:r>
              <a:rPr lang="en-CA" dirty="0"/>
              <a:t>)</a:t>
            </a:r>
          </a:p>
          <a:p>
            <a:endParaRPr lang="en-CA" sz="1400" dirty="0"/>
          </a:p>
          <a:p>
            <a:r>
              <a:rPr lang="en-CA" dirty="0"/>
              <a:t>Organic matter cycling</a:t>
            </a:r>
          </a:p>
          <a:p>
            <a:r>
              <a:rPr lang="en-CA" sz="2000" dirty="0"/>
              <a:t>(</a:t>
            </a:r>
            <a:r>
              <a:rPr lang="en-CA" sz="1600" dirty="0"/>
              <a:t>quality, sequestration</a:t>
            </a:r>
            <a:r>
              <a:rPr lang="en-CA" sz="200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878DC-483A-4DA2-8994-981EA360FD18}"/>
              </a:ext>
            </a:extLst>
          </p:cNvPr>
          <p:cNvSpPr/>
          <p:nvPr/>
        </p:nvSpPr>
        <p:spPr>
          <a:xfrm>
            <a:off x="5699373" y="914399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Biomass production and</a:t>
            </a:r>
          </a:p>
          <a:p>
            <a:r>
              <a:rPr lang="en-CA" dirty="0"/>
              <a:t>protection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Biodiversity conservation</a:t>
            </a:r>
            <a:endParaRPr lang="en-CA" sz="1400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Erosion control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Pest and disease control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Water quality and supply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Climate Regulation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D1F5C528-6450-4F1D-91E4-F8150DF6AE1F}"/>
              </a:ext>
            </a:extLst>
          </p:cNvPr>
          <p:cNvSpPr/>
          <p:nvPr/>
        </p:nvSpPr>
        <p:spPr>
          <a:xfrm>
            <a:off x="2312196" y="1400419"/>
            <a:ext cx="408805" cy="415229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F87898CD-7DED-45AF-9404-7B2D62168F05}"/>
              </a:ext>
            </a:extLst>
          </p:cNvPr>
          <p:cNvSpPr/>
          <p:nvPr/>
        </p:nvSpPr>
        <p:spPr>
          <a:xfrm>
            <a:off x="5153206" y="1466795"/>
            <a:ext cx="408805" cy="4085918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C7D837-9983-47CC-8F26-F732AF398333}"/>
              </a:ext>
            </a:extLst>
          </p:cNvPr>
          <p:cNvSpPr txBox="1"/>
          <p:nvPr/>
        </p:nvSpPr>
        <p:spPr>
          <a:xfrm>
            <a:off x="0" y="6528791"/>
            <a:ext cx="667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Adapted from Bünemann et al. 2018, Soil Biol. Biochem. 120:105-125 </a:t>
            </a:r>
          </a:p>
        </p:txBody>
      </p:sp>
    </p:spTree>
    <p:extLst>
      <p:ext uri="{BB962C8B-B14F-4D97-AF65-F5344CB8AC3E}">
        <p14:creationId xmlns:p14="http://schemas.microsoft.com/office/powerpoint/2010/main" val="245833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75CACCB-8F9C-4CD5-94FE-3676FE80A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8B6D097-3BE0-45FB-8969-A32AF6F96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DA8B5B-6124-49AD-8CB2-1BC4DA9AF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37" t="32504" r="37442"/>
          <a:stretch/>
        </p:blipFill>
        <p:spPr>
          <a:xfrm>
            <a:off x="1789158" y="97198"/>
            <a:ext cx="4380614" cy="4136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BA1D70-CE27-4437-8863-156066D70EEB}"/>
              </a:ext>
            </a:extLst>
          </p:cNvPr>
          <p:cNvSpPr/>
          <p:nvPr/>
        </p:nvSpPr>
        <p:spPr>
          <a:xfrm>
            <a:off x="1424762" y="4529682"/>
            <a:ext cx="57075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/>
              <a:t>AAFC (1995): Soil health is the soil fitness to support crop growth without resulting in soil degradation or otherwise harming the environment </a:t>
            </a:r>
          </a:p>
        </p:txBody>
      </p:sp>
    </p:spTree>
    <p:extLst>
      <p:ext uri="{BB962C8B-B14F-4D97-AF65-F5344CB8AC3E}">
        <p14:creationId xmlns:p14="http://schemas.microsoft.com/office/powerpoint/2010/main" val="99312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C5277A0-2F16-44B1-A0DA-5D4D5AC1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07C0C8B-9AD4-4D8C-A045-E4E9A829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7253E2-5AC2-45DF-91CA-D9C281713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t="14616" r="31666" b="2307"/>
          <a:stretch/>
        </p:blipFill>
        <p:spPr>
          <a:xfrm>
            <a:off x="2087880" y="441960"/>
            <a:ext cx="448056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3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4AA6D-5CFD-41E6-B8A6-86DEEF6A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Soil Erosion Risk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E7F90A-4608-48C8-95E2-CAAAE45E3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EFCD26-D3F5-4335-9E66-9AAEF517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1BE77E-5F49-4F97-B973-60565D845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77" t="13385" r="4756" b="8769"/>
          <a:stretch/>
        </p:blipFill>
        <p:spPr>
          <a:xfrm>
            <a:off x="320040" y="1276389"/>
            <a:ext cx="8425886" cy="45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7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xmlns="" id="{2324B062-021F-498B-BF3F-A4550137D2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" y="-125413"/>
            <a:ext cx="8534400" cy="1143001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dirty="0"/>
              <a:t>Controlling Erosion is Essential For Improving </a:t>
            </a:r>
            <a:br>
              <a:rPr lang="en-US" altLang="en-US" sz="2800" dirty="0"/>
            </a:br>
            <a:r>
              <a:rPr lang="en-US" altLang="en-US" sz="2800" dirty="0"/>
              <a:t>Soil Health!</a:t>
            </a:r>
          </a:p>
        </p:txBody>
      </p:sp>
      <p:pic>
        <p:nvPicPr>
          <p:cNvPr id="108551" name="Picture 7" descr="9008024">
            <a:extLst>
              <a:ext uri="{FF2B5EF4-FFF2-40B4-BE49-F238E27FC236}">
                <a16:creationId xmlns:a16="http://schemas.microsoft.com/office/drawing/2014/main" xmlns="" id="{B76505DF-1058-4688-95C2-8600F3EB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8" y="988912"/>
            <a:ext cx="4218149" cy="27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0E2BF1-2DF3-4CA3-B3D8-FCD635F6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387" y="3429000"/>
            <a:ext cx="3693293" cy="23948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D88272-9C15-4AA2-A598-994C86F9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Soil Organic Carbon Loss and Gain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C6F4627-6393-42DD-B0B3-10E1EDDE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F4C455-758C-4386-BBB8-F6AFDDF3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0359C5-92F9-4544-82A8-0BB67E00E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19846" r="7416" b="3846"/>
          <a:stretch/>
        </p:blipFill>
        <p:spPr>
          <a:xfrm>
            <a:off x="-220277" y="1417637"/>
            <a:ext cx="9246308" cy="436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8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819E7-80D1-4645-A761-F441DD9B8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SOC change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C97303-A697-4CA4-B45B-C5D1F806E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Change from livestock based production with  frequent perennials and manure to cash cropping will cause a drop in soil organic matter content</a:t>
            </a:r>
          </a:p>
          <a:p>
            <a:r>
              <a:rPr lang="en-CA" dirty="0"/>
              <a:t>Loss of SOM does not necessarily produce an unhealthy soil state if bad stressors managed appropriately</a:t>
            </a:r>
          </a:p>
          <a:p>
            <a:pPr lvl="1"/>
            <a:r>
              <a:rPr lang="en-CA" dirty="0"/>
              <a:t>Serious erosion controlled</a:t>
            </a:r>
          </a:p>
          <a:p>
            <a:pPr lvl="1"/>
            <a:r>
              <a:rPr lang="en-CA" dirty="0"/>
              <a:t>High input of C to soil to have good soil organic matter quality (active portions like particulate OM)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2DE3EB-1FAD-4C53-B479-5AA5D933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82D368-BECA-469F-A68D-21436520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21573-4DB1-484C-BAF2-8D62D631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84" y="298904"/>
            <a:ext cx="8229600" cy="1143000"/>
          </a:xfrm>
        </p:spPr>
        <p:txBody>
          <a:bodyPr/>
          <a:lstStyle/>
          <a:p>
            <a:r>
              <a:rPr lang="en-CA" dirty="0"/>
              <a:t>Good Soil Stressors</a:t>
            </a:r>
            <a:br>
              <a:rPr lang="en-CA" dirty="0"/>
            </a:br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DCA870-9DC4-44CC-81D7-D58CD8EF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9A7C3-E489-4CF0-A5EE-10164957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3125BD82-CBF6-4630-921D-13EBEB3B0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595" y="1600200"/>
            <a:ext cx="5009052" cy="43370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b="1" dirty="0"/>
              <a:t>Good Soil Health Stressors 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Continual cover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Increase net organic C inputs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Control machinery traffic, rest from livestock, more roots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Add diversity of plants and critters on land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Soil amour (cover crops, perennials, deep rooted plants)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Amendments (lime, deficient micro and macro nutrients)</a:t>
            </a:r>
          </a:p>
        </p:txBody>
      </p:sp>
    </p:spTree>
    <p:extLst>
      <p:ext uri="{BB962C8B-B14F-4D97-AF65-F5344CB8AC3E}">
        <p14:creationId xmlns:p14="http://schemas.microsoft.com/office/powerpoint/2010/main" val="1486569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821573-4DB1-484C-BAF2-8D62D631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84" y="298904"/>
            <a:ext cx="8229600" cy="1143000"/>
          </a:xfrm>
        </p:spPr>
        <p:txBody>
          <a:bodyPr/>
          <a:lstStyle/>
          <a:p>
            <a:r>
              <a:rPr lang="en-CA" dirty="0"/>
              <a:t>Soil Health Promoters</a:t>
            </a:r>
            <a:br>
              <a:rPr lang="en-CA" dirty="0"/>
            </a:br>
            <a:r>
              <a:rPr lang="en-CA" dirty="0"/>
              <a:t>(Helpful Stressors)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DCA870-9DC4-44CC-81D7-D58CD8EF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9A7C3-E489-4CF0-A5EE-10164957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xmlns="" id="{3125BD82-CBF6-4630-921D-13EBEB3B0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595" y="1600200"/>
            <a:ext cx="4275405" cy="43370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A" sz="2800" b="1" dirty="0"/>
              <a:t>Good Health Stressors 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Continual cover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Increase net organic C inputs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Control machinery traffic, rest from livestock, more roots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Add diversity of plants and critters on land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Soil amour (cover crops, perennials, deep rooted plants)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Amendments (lime, deficient micro and macro nutrients)</a:t>
            </a:r>
          </a:p>
          <a:p>
            <a:pPr>
              <a:lnSpc>
                <a:spcPct val="100000"/>
              </a:lnSpc>
            </a:pPr>
            <a:endParaRPr lang="en-CA" sz="18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12ED0332-B9B1-48E8-8C2A-2A5B1C71B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4245" y="1600199"/>
            <a:ext cx="4038600" cy="4958895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CA" sz="3000" b="1" dirty="0"/>
              <a:t>Bad Health Stressors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Erosion 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SOM decline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Compaction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Biodiversity loss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Contamination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Sealing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Salinization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Extreme events </a:t>
            </a:r>
          </a:p>
          <a:p>
            <a:pPr>
              <a:lnSpc>
                <a:spcPct val="110000"/>
              </a:lnSpc>
            </a:pPr>
            <a:r>
              <a:rPr lang="en-CA" sz="1900" dirty="0"/>
              <a:t>Acidification</a:t>
            </a:r>
          </a:p>
          <a:p>
            <a:pPr>
              <a:lnSpc>
                <a:spcPct val="110000"/>
              </a:lnSpc>
            </a:pPr>
            <a:endParaRPr lang="en-CA" sz="1900" dirty="0"/>
          </a:p>
          <a:p>
            <a:endParaRPr lang="en-CA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FC2F9A6E-C95E-46AE-BB60-C222EC204A87}"/>
              </a:ext>
            </a:extLst>
          </p:cNvPr>
          <p:cNvCxnSpPr/>
          <p:nvPr/>
        </p:nvCxnSpPr>
        <p:spPr>
          <a:xfrm>
            <a:off x="4330996" y="2339163"/>
            <a:ext cx="531628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840C7100-A4D8-4A65-A423-02147275644A}"/>
              </a:ext>
            </a:extLst>
          </p:cNvPr>
          <p:cNvCxnSpPr/>
          <p:nvPr/>
        </p:nvCxnSpPr>
        <p:spPr>
          <a:xfrm>
            <a:off x="4366437" y="3218122"/>
            <a:ext cx="531628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9072C29-1233-4616-9D50-CEDD4B03A7E3}"/>
              </a:ext>
            </a:extLst>
          </p:cNvPr>
          <p:cNvCxnSpPr>
            <a:cxnSpLocks/>
          </p:cNvCxnSpPr>
          <p:nvPr/>
        </p:nvCxnSpPr>
        <p:spPr>
          <a:xfrm flipV="1">
            <a:off x="4512184" y="3683271"/>
            <a:ext cx="598689" cy="293992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17D0B9D-C2C9-4227-95E8-49788C006AA7}"/>
              </a:ext>
            </a:extLst>
          </p:cNvPr>
          <p:cNvCxnSpPr>
            <a:cxnSpLocks/>
          </p:cNvCxnSpPr>
          <p:nvPr/>
        </p:nvCxnSpPr>
        <p:spPr>
          <a:xfrm>
            <a:off x="4366437" y="4761078"/>
            <a:ext cx="609863" cy="287265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A39725C9-5313-4568-92D4-2F2B88920BAC}"/>
              </a:ext>
            </a:extLst>
          </p:cNvPr>
          <p:cNvCxnSpPr>
            <a:cxnSpLocks/>
          </p:cNvCxnSpPr>
          <p:nvPr/>
        </p:nvCxnSpPr>
        <p:spPr>
          <a:xfrm>
            <a:off x="4316819" y="4703135"/>
            <a:ext cx="577860" cy="737696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13AB771-4D8C-4DEF-974C-F19C0A5D3880}"/>
              </a:ext>
            </a:extLst>
          </p:cNvPr>
          <p:cNvCxnSpPr>
            <a:cxnSpLocks/>
          </p:cNvCxnSpPr>
          <p:nvPr/>
        </p:nvCxnSpPr>
        <p:spPr>
          <a:xfrm>
            <a:off x="4316819" y="2767221"/>
            <a:ext cx="577860" cy="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BC07CAF-AF3B-4712-B506-DF43D1BD9815}"/>
              </a:ext>
            </a:extLst>
          </p:cNvPr>
          <p:cNvCxnSpPr>
            <a:cxnSpLocks/>
          </p:cNvCxnSpPr>
          <p:nvPr/>
        </p:nvCxnSpPr>
        <p:spPr>
          <a:xfrm flipV="1">
            <a:off x="4325627" y="4638117"/>
            <a:ext cx="572438" cy="63752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B7E5594F-36AB-4A2B-A93D-468424ED928E}"/>
              </a:ext>
            </a:extLst>
          </p:cNvPr>
          <p:cNvCxnSpPr>
            <a:cxnSpLocks/>
          </p:cNvCxnSpPr>
          <p:nvPr/>
        </p:nvCxnSpPr>
        <p:spPr>
          <a:xfrm>
            <a:off x="4343400" y="2765954"/>
            <a:ext cx="685852" cy="1707559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E3BA8169-7496-4439-8FC5-BD4A37018860}"/>
              </a:ext>
            </a:extLst>
          </p:cNvPr>
          <p:cNvCxnSpPr>
            <a:cxnSpLocks/>
          </p:cNvCxnSpPr>
          <p:nvPr/>
        </p:nvCxnSpPr>
        <p:spPr>
          <a:xfrm>
            <a:off x="4355647" y="3236635"/>
            <a:ext cx="567609" cy="1236878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59EF4528-F2DF-497B-BFA3-4C811B5AAEFB}"/>
              </a:ext>
            </a:extLst>
          </p:cNvPr>
          <p:cNvCxnSpPr>
            <a:cxnSpLocks/>
          </p:cNvCxnSpPr>
          <p:nvPr/>
        </p:nvCxnSpPr>
        <p:spPr>
          <a:xfrm>
            <a:off x="4376478" y="2791855"/>
            <a:ext cx="652774" cy="1142388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D10A8CFB-92A4-4A8B-AAB4-710DEF411E5F}"/>
              </a:ext>
            </a:extLst>
          </p:cNvPr>
          <p:cNvCxnSpPr>
            <a:cxnSpLocks/>
          </p:cNvCxnSpPr>
          <p:nvPr/>
        </p:nvCxnSpPr>
        <p:spPr>
          <a:xfrm>
            <a:off x="4040372" y="5585283"/>
            <a:ext cx="857693" cy="351967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xmlns="" id="{B1C954E5-BE23-42C1-B811-230C26B2FB5E}"/>
              </a:ext>
            </a:extLst>
          </p:cNvPr>
          <p:cNvCxnSpPr>
            <a:cxnSpLocks/>
          </p:cNvCxnSpPr>
          <p:nvPr/>
        </p:nvCxnSpPr>
        <p:spPr>
          <a:xfrm flipV="1">
            <a:off x="4040372" y="2956560"/>
            <a:ext cx="882884" cy="230124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368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392182-2F51-4776-BD39-5CF0E6191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“Regenerative Agriculture” Has Many Principles for Building Soil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7BAC07-5E74-4CEC-A53E-4B5B4C8CC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Minimum disturbance</a:t>
            </a:r>
          </a:p>
          <a:p>
            <a:r>
              <a:rPr lang="en-CA" dirty="0"/>
              <a:t>Soil armour</a:t>
            </a:r>
          </a:p>
          <a:p>
            <a:pPr lvl="1"/>
            <a:r>
              <a:rPr lang="en-CA" dirty="0"/>
              <a:t>Continual protective cover</a:t>
            </a:r>
          </a:p>
          <a:p>
            <a:r>
              <a:rPr lang="en-CA" dirty="0"/>
              <a:t>Diversity</a:t>
            </a:r>
          </a:p>
          <a:p>
            <a:r>
              <a:rPr lang="en-CA" dirty="0"/>
              <a:t>Increase living roots</a:t>
            </a:r>
          </a:p>
          <a:p>
            <a:pPr lvl="1"/>
            <a:r>
              <a:rPr lang="en-CA" dirty="0"/>
              <a:t>Perennials, cover crops</a:t>
            </a:r>
          </a:p>
          <a:p>
            <a:r>
              <a:rPr lang="en-CA" dirty="0"/>
              <a:t>Integrated livestock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164774-1BBE-45B6-A7B7-CC1ACA77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4C7A19-F65F-43FF-AEB0-CB2A9C5C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ABF6AD-1120-4473-83CD-6AD66955B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226" y="2082664"/>
            <a:ext cx="3515493" cy="36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18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2464C-315C-4269-9162-8FCEFF8E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336884-9FDF-4FBF-8824-ABF90F53E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Resilience is different than soil health</a:t>
            </a:r>
          </a:p>
          <a:p>
            <a:r>
              <a:rPr lang="en-CA" dirty="0"/>
              <a:t>Resilience is the amount of disturbance that an ecosystem can withstand without changing it systematic functions (self-organized processes and structures, stable states)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0DEC7F-9357-4E4A-BC1D-4DEA733E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VIRESCO SOLUTIONS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D58E9E-1595-4113-B673-F00D5DED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AA1B31-7C80-430B-B2D7-171F239CD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767256" y="3666242"/>
            <a:ext cx="5288280" cy="272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60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0D3BF6-5099-45FF-9F66-E693B3F0F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VIRESCO SOLUTIONS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22E946C-1A84-4FA7-8628-946CB847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F47744-24E5-43D2-876F-9A24099EDD1A}"/>
              </a:ext>
            </a:extLst>
          </p:cNvPr>
          <p:cNvSpPr txBox="1"/>
          <p:nvPr/>
        </p:nvSpPr>
        <p:spPr>
          <a:xfrm>
            <a:off x="441960" y="6488668"/>
            <a:ext cx="430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Adapted from: Ralston and </a:t>
            </a:r>
            <a:r>
              <a:rPr lang="en-CA" i="1" dirty="0" err="1"/>
              <a:t>Sarr</a:t>
            </a:r>
            <a:r>
              <a:rPr lang="en-CA" i="1" dirty="0"/>
              <a:t>, 2017, USGS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325F94C-B7A5-4EA3-A7CA-73CC3ECB613E}"/>
              </a:ext>
            </a:extLst>
          </p:cNvPr>
          <p:cNvGrpSpPr/>
          <p:nvPr/>
        </p:nvGrpSpPr>
        <p:grpSpPr>
          <a:xfrm>
            <a:off x="576336" y="275187"/>
            <a:ext cx="7020807" cy="5424342"/>
            <a:chOff x="576336" y="275187"/>
            <a:chExt cx="7020807" cy="54243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1CD2A1-6C0A-4E59-B1D1-F8F98B132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150" r="15520" b="23820"/>
            <a:stretch/>
          </p:blipFill>
          <p:spPr>
            <a:xfrm>
              <a:off x="1569721" y="275187"/>
              <a:ext cx="4937760" cy="46625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BC12B43-5F24-4613-B703-FB219F72D2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7554"/>
            <a:stretch/>
          </p:blipFill>
          <p:spPr>
            <a:xfrm>
              <a:off x="576336" y="4937761"/>
              <a:ext cx="7020807" cy="761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87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EC4CCA-6833-4C42-9531-7FA117C8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Soil Health?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A6CBCD-6900-4CA5-9D61-199B111C1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31"/>
            <a:ext cx="8229600" cy="4352925"/>
          </a:xfrm>
        </p:spPr>
        <p:txBody>
          <a:bodyPr>
            <a:normAutofit/>
          </a:bodyPr>
          <a:lstStyle/>
          <a:p>
            <a:r>
              <a:rPr lang="en-CA" sz="1800" dirty="0"/>
              <a:t>Kibblewhite et al. (2008): Soil health is an integrative property that reflects the capacity of soil to </a:t>
            </a:r>
            <a:r>
              <a:rPr lang="en-CA" sz="1800" i="1" dirty="0"/>
              <a:t>respond to agricultural intervention</a:t>
            </a:r>
            <a:r>
              <a:rPr lang="en-CA" sz="1800" dirty="0"/>
              <a:t>, so that it continues to </a:t>
            </a:r>
            <a:r>
              <a:rPr lang="en-CA" sz="1800" i="1" dirty="0"/>
              <a:t>support both the agricultural production and the provision of other ecosystem services</a:t>
            </a:r>
            <a:r>
              <a:rPr lang="en-CA" sz="1800" dirty="0"/>
              <a:t>. </a:t>
            </a:r>
          </a:p>
          <a:p>
            <a:pPr lvl="1"/>
            <a:r>
              <a:rPr lang="en-CA" sz="1800" dirty="0"/>
              <a:t>The farmer’s stewardship is necessary and key part of what is soil health!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6C3A72-0C57-4104-801F-34259CF9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D7AF55-526D-4F84-AA20-CE057F8A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88591B7-B257-46F0-875B-5A63CDFD3E65}"/>
              </a:ext>
            </a:extLst>
          </p:cNvPr>
          <p:cNvCxnSpPr>
            <a:cxnSpLocks/>
          </p:cNvCxnSpPr>
          <p:nvPr/>
        </p:nvCxnSpPr>
        <p:spPr>
          <a:xfrm flipV="1">
            <a:off x="2286000" y="3659105"/>
            <a:ext cx="0" cy="233934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36883ED-EE5E-4A65-B641-DD414C5C94CB}"/>
              </a:ext>
            </a:extLst>
          </p:cNvPr>
          <p:cNvCxnSpPr>
            <a:cxnSpLocks/>
          </p:cNvCxnSpPr>
          <p:nvPr/>
        </p:nvCxnSpPr>
        <p:spPr>
          <a:xfrm>
            <a:off x="2286000" y="5952725"/>
            <a:ext cx="228600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ABA6C0A-24C1-4BF0-9A8B-6C523E393761}"/>
              </a:ext>
            </a:extLst>
          </p:cNvPr>
          <p:cNvCxnSpPr/>
          <p:nvPr/>
        </p:nvCxnSpPr>
        <p:spPr>
          <a:xfrm flipV="1">
            <a:off x="2286000" y="4299185"/>
            <a:ext cx="2164080" cy="163068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B81FA9-0BA5-4425-99D9-EEA03236BA2B}"/>
              </a:ext>
            </a:extLst>
          </p:cNvPr>
          <p:cNvSpPr txBox="1"/>
          <p:nvPr/>
        </p:nvSpPr>
        <p:spPr>
          <a:xfrm>
            <a:off x="2575560" y="6084170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Soil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10540A-649E-427C-BC3A-5A142EB7D0BE}"/>
              </a:ext>
            </a:extLst>
          </p:cNvPr>
          <p:cNvSpPr txBox="1"/>
          <p:nvPr/>
        </p:nvSpPr>
        <p:spPr>
          <a:xfrm>
            <a:off x="482236" y="3820206"/>
            <a:ext cx="18037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Efficient</a:t>
            </a:r>
          </a:p>
          <a:p>
            <a:r>
              <a:rPr lang="en-CA" sz="2000" b="1" dirty="0"/>
              <a:t>Productivity + </a:t>
            </a:r>
          </a:p>
          <a:p>
            <a:r>
              <a:rPr lang="en-CA" sz="2000" b="1" dirty="0"/>
              <a:t>Other Desired</a:t>
            </a:r>
          </a:p>
          <a:p>
            <a:r>
              <a:rPr lang="en-CA" sz="2000" b="1" dirty="0"/>
              <a:t>Agroecosystem</a:t>
            </a:r>
          </a:p>
          <a:p>
            <a:r>
              <a:rPr lang="en-CA" sz="2000" b="1" dirty="0"/>
              <a:t>Services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A7504D-B3DE-42F9-8AD9-579A46D0857C}"/>
              </a:ext>
            </a:extLst>
          </p:cNvPr>
          <p:cNvSpPr txBox="1"/>
          <p:nvPr/>
        </p:nvSpPr>
        <p:spPr>
          <a:xfrm>
            <a:off x="4873144" y="4406074"/>
            <a:ext cx="4055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/>
              <a:t>We know that soil health is better when </a:t>
            </a:r>
          </a:p>
          <a:p>
            <a:r>
              <a:rPr lang="en-CA" b="1" i="1" dirty="0"/>
              <a:t>productivity and other the desired </a:t>
            </a:r>
          </a:p>
          <a:p>
            <a:r>
              <a:rPr lang="en-CA" b="1" i="1" dirty="0"/>
              <a:t>agroecosystem services are greater  </a:t>
            </a:r>
          </a:p>
          <a:p>
            <a:r>
              <a:rPr lang="en-CA" b="1" i="1" dirty="0"/>
              <a:t>and/or more reliably obtained. </a:t>
            </a:r>
          </a:p>
        </p:txBody>
      </p:sp>
    </p:spTree>
    <p:extLst>
      <p:ext uri="{BB962C8B-B14F-4D97-AF65-F5344CB8AC3E}">
        <p14:creationId xmlns:p14="http://schemas.microsoft.com/office/powerpoint/2010/main" val="590497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B6FBB-D351-41E7-B786-500F0AA0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198"/>
            <a:ext cx="8229600" cy="1143000"/>
          </a:xfrm>
        </p:spPr>
        <p:txBody>
          <a:bodyPr/>
          <a:lstStyle/>
          <a:p>
            <a:r>
              <a:rPr lang="en-CA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B40955-073C-4D55-9964-F03B615F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5" y="929640"/>
            <a:ext cx="8627816" cy="6172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1800" dirty="0"/>
              <a:t>Soil health is soil-based functions that enable reaching productivity potential while supplying other desired ecosystem services (e.g. water quantity and quantity, climate regulation)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Because it is a holistic property, soil health state has to be assessed based on ecosystem services feasible in the local context</a:t>
            </a:r>
          </a:p>
          <a:p>
            <a:pPr lvl="1">
              <a:lnSpc>
                <a:spcPct val="100000"/>
              </a:lnSpc>
            </a:pPr>
            <a:r>
              <a:rPr lang="en-CA" sz="1400" dirty="0"/>
              <a:t>Need to consider  those characteristics that can be changed by management and those that are inherent (soil type, climate, weather) that can not be easily changed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There are many enemies (bad soil health stressors) of soil health</a:t>
            </a:r>
          </a:p>
          <a:p>
            <a:pPr lvl="1">
              <a:lnSpc>
                <a:spcPct val="100000"/>
              </a:lnSpc>
            </a:pPr>
            <a:r>
              <a:rPr lang="en-CA" sz="1600" dirty="0"/>
              <a:t>Overall, erosion is the often the most important enemy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We can overcome enemies of soil health by minimizing them and counteracting them by adopting  good soil health stressors</a:t>
            </a:r>
          </a:p>
          <a:p>
            <a:pPr>
              <a:lnSpc>
                <a:spcPct val="100000"/>
              </a:lnSpc>
            </a:pPr>
            <a:r>
              <a:rPr lang="en-CA" sz="1800" dirty="0"/>
              <a:t>Regenerative agriculture’s plant-centric perspective of building soil health is useful</a:t>
            </a:r>
          </a:p>
          <a:p>
            <a:pPr lvl="1">
              <a:lnSpc>
                <a:spcPct val="100000"/>
              </a:lnSpc>
            </a:pPr>
            <a:r>
              <a:rPr lang="en-CA" sz="1400" dirty="0"/>
              <a:t>How do we do a better job at capturing more of available solar energy by plants and using it to strengthen soil health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EBDE019-E902-4509-ADD0-82E86195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CD0945-1228-4285-AC4C-A5329DBA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91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E6B9DB60-B194-4A82-B3F3-41AB286B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Climate Smart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AAC9AEF-2C1A-4CDD-B25B-F2596EBCE3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492605" y="4971372"/>
            <a:ext cx="420290" cy="273844"/>
          </a:xfrm>
          <a:prstGeom prst="rect">
            <a:avLst/>
          </a:prstGeom>
        </p:spPr>
        <p:txBody>
          <a:bodyPr/>
          <a:lstStyle/>
          <a:p>
            <a:fld id="{85342F38-C6C6-AF4D-94FC-B55C427F4550}" type="slidenum">
              <a:rPr lang="en-US" smtClean="0"/>
              <a:t>31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50C38DEA-FA74-49DD-91D4-4DAE0FA98555}"/>
              </a:ext>
            </a:extLst>
          </p:cNvPr>
          <p:cNvSpPr txBox="1">
            <a:spLocks/>
          </p:cNvSpPr>
          <p:nvPr/>
        </p:nvSpPr>
        <p:spPr>
          <a:xfrm>
            <a:off x="1052528" y="357780"/>
            <a:ext cx="7038944" cy="39549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3C3C3B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dirty="0"/>
              <a:t>Some of Our Clients /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28B92E-2943-4FF0-A657-D4A480B33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116" y="1880140"/>
            <a:ext cx="1944886" cy="541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F784AE-E251-446F-8AB6-FAF084BC4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225" y="1716710"/>
            <a:ext cx="1334096" cy="482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AAED91-2F2C-4683-AADD-3E153BCEC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641" y="1282277"/>
            <a:ext cx="616148" cy="948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0C3B15-8FC4-4D3A-B0DE-008306272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554" y="1282277"/>
            <a:ext cx="725074" cy="448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936247-B72A-482D-B025-D7CC558EA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333" y="2341687"/>
            <a:ext cx="972506" cy="428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F850678-BC34-44F9-AD60-00ACB97C0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9959" y="1216201"/>
            <a:ext cx="819321" cy="557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4AB40E-8F90-435C-9BC5-C3FE9A07C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644" y="2931089"/>
            <a:ext cx="605321" cy="495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238B27-D804-497B-B596-726039D05B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138" y="3325850"/>
            <a:ext cx="1183278" cy="455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20886AF-9A8A-41FE-AF7D-1CBC043F14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2381" y="3318031"/>
            <a:ext cx="869780" cy="474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F7A255-2021-4605-8166-552A25E4B0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7053" y="2314703"/>
            <a:ext cx="486920" cy="603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814A6AB-53E5-40BB-BF35-E74C8BD9CA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6651" y="3730392"/>
            <a:ext cx="1735931" cy="4339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C76E46-7619-4CA4-B56B-DC6A817FBD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8060" y="1906685"/>
            <a:ext cx="851892" cy="846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91E16C-B351-45D3-B04A-B26B58A80BA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6526" b="23632"/>
          <a:stretch/>
        </p:blipFill>
        <p:spPr>
          <a:xfrm>
            <a:off x="1423722" y="3334019"/>
            <a:ext cx="1159586" cy="4339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9C58F9B-C3F1-4247-8C8B-0E12C18B26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5719" y="1287067"/>
            <a:ext cx="1201367" cy="542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5305" y="1226005"/>
            <a:ext cx="643537" cy="9494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2573" y="3800243"/>
            <a:ext cx="1251226" cy="7081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82761" y="4403486"/>
            <a:ext cx="755287" cy="5678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5804" y="4260430"/>
            <a:ext cx="1285975" cy="5529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1"/>
          <a:srcRect t="34664" b="33708"/>
          <a:stretch/>
        </p:blipFill>
        <p:spPr>
          <a:xfrm>
            <a:off x="2925914" y="3810583"/>
            <a:ext cx="1316393" cy="4163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75743" y="2724267"/>
            <a:ext cx="1130148" cy="5740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67899" y="2872828"/>
            <a:ext cx="1242989" cy="3728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/>
          <a:srcRect t="28698" b="26993"/>
          <a:stretch/>
        </p:blipFill>
        <p:spPr>
          <a:xfrm>
            <a:off x="6531269" y="3360420"/>
            <a:ext cx="1223931" cy="5423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77158" y="4136079"/>
            <a:ext cx="1350695" cy="77573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2711" y="3913261"/>
            <a:ext cx="1369057" cy="2109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13023" y="4136095"/>
            <a:ext cx="1611240" cy="61085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8"/>
          <a:srcRect l="10764" t="26664" r="11739" b="23328"/>
          <a:stretch/>
        </p:blipFill>
        <p:spPr>
          <a:xfrm>
            <a:off x="1042076" y="2800224"/>
            <a:ext cx="1434678" cy="486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254" y="2435983"/>
            <a:ext cx="1369447" cy="4240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826937A-E3D9-4FA4-99E4-62FC874B78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06409" y="2258204"/>
            <a:ext cx="1005647" cy="448949"/>
          </a:xfrm>
          <a:prstGeom prst="rect">
            <a:avLst/>
          </a:prstGeom>
        </p:spPr>
      </p:pic>
      <p:pic>
        <p:nvPicPr>
          <p:cNvPr id="41" name="Picture 40" descr="Image result for bayer ag">
            <a:extLst>
              <a:ext uri="{FF2B5EF4-FFF2-40B4-BE49-F238E27FC236}">
                <a16:creationId xmlns:a16="http://schemas.microsoft.com/office/drawing/2014/main" xmlns="" id="{1349B5C0-F74F-4619-8590-ABA70C9E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11" y="1339626"/>
            <a:ext cx="567059" cy="56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597549" y="1285986"/>
            <a:ext cx="1790111" cy="395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513810" y="4497178"/>
            <a:ext cx="1093994" cy="4750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52FA755-C827-1F46-8D92-F9258C9E79D3}"/>
              </a:ext>
            </a:extLst>
          </p:cNvPr>
          <p:cNvSpPr/>
          <p:nvPr/>
        </p:nvSpPr>
        <p:spPr>
          <a:xfrm>
            <a:off x="581284" y="5094675"/>
            <a:ext cx="7806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 our clients in strategically navigating the complex and evolving world of sustainability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Experts in developing science-based metrics and solutions to enhance social license and public trust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CF9B4364-A68B-2B48-A60F-91886D12640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6890712" y="3018575"/>
            <a:ext cx="1175975" cy="3154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884965" y="3253175"/>
            <a:ext cx="1447416" cy="37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57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>
            <a:extLst>
              <a:ext uri="{FF2B5EF4-FFF2-40B4-BE49-F238E27FC236}">
                <a16:creationId xmlns:a16="http://schemas.microsoft.com/office/drawing/2014/main" xmlns="" id="{0BCC95A0-BBF6-4B1A-8846-3CDE45A7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48"/>
            <a:ext cx="8229600" cy="1143000"/>
          </a:xfrm>
        </p:spPr>
        <p:txBody>
          <a:bodyPr/>
          <a:lstStyle/>
          <a:p>
            <a:r>
              <a:rPr lang="en-CA" dirty="0"/>
              <a:t>Core Business Areas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47B9B-9F86-4623-B629-21B6EA9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E0721B-CD37-4E2F-8C4F-C28BB58A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32</a:t>
            </a:fld>
            <a:endParaRPr lang="en-US" dirty="0"/>
          </a:p>
        </p:txBody>
      </p:sp>
      <p:pic>
        <p:nvPicPr>
          <p:cNvPr id="19" name="Picture 18" descr="Water next to the ocean&#10;&#10;Description automatically generated">
            <a:extLst>
              <a:ext uri="{FF2B5EF4-FFF2-40B4-BE49-F238E27FC236}">
                <a16:creationId xmlns:a16="http://schemas.microsoft.com/office/drawing/2014/main" xmlns="" id="{7F211805-9FB7-4469-B707-BCDA03C02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884" y="1226540"/>
            <a:ext cx="2754841" cy="154411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2CDCF7F-78B7-4B99-8A7E-BF3C742BE6B0}"/>
              </a:ext>
            </a:extLst>
          </p:cNvPr>
          <p:cNvSpPr txBox="1"/>
          <p:nvPr/>
        </p:nvSpPr>
        <p:spPr>
          <a:xfrm>
            <a:off x="6298372" y="2320898"/>
            <a:ext cx="2659665" cy="292388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1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CARBON INSETTING IN SUPPLY CHAINS</a:t>
            </a:r>
          </a:p>
        </p:txBody>
      </p:sp>
      <p:pic>
        <p:nvPicPr>
          <p:cNvPr id="7" name="Picture 6" descr="A close up of a plant&#10;&#10;Description automatically generated">
            <a:extLst>
              <a:ext uri="{FF2B5EF4-FFF2-40B4-BE49-F238E27FC236}">
                <a16:creationId xmlns:a16="http://schemas.microsoft.com/office/drawing/2014/main" xmlns="" id="{8857CF17-BD51-4465-BB35-194F7464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5" y="1226540"/>
            <a:ext cx="2754841" cy="15441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B00AFEA-C08F-4943-B9C9-DA5AC7F56E07}"/>
              </a:ext>
            </a:extLst>
          </p:cNvPr>
          <p:cNvSpPr txBox="1"/>
          <p:nvPr/>
        </p:nvSpPr>
        <p:spPr>
          <a:xfrm>
            <a:off x="315310" y="2314774"/>
            <a:ext cx="2659664" cy="461665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 kern="0" spc="-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CARBON STRATEGIES IN AGRICULTURE AND  AGRI-FOOD SUPPLY CHAINS</a:t>
            </a:r>
          </a:p>
        </p:txBody>
      </p:sp>
      <p:pic>
        <p:nvPicPr>
          <p:cNvPr id="13" name="Picture 12" descr="A person standing on a snow covered mountain&#10;&#10;Description automatically generated">
            <a:extLst>
              <a:ext uri="{FF2B5EF4-FFF2-40B4-BE49-F238E27FC236}">
                <a16:creationId xmlns:a16="http://schemas.microsoft.com/office/drawing/2014/main" xmlns="" id="{22A79145-9AD1-4783-8367-82DB08E7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009" y="2996074"/>
            <a:ext cx="2754841" cy="1544115"/>
          </a:xfrm>
          <a:prstGeom prst="rect">
            <a:avLst/>
          </a:prstGeom>
        </p:spPr>
      </p:pic>
      <p:pic>
        <p:nvPicPr>
          <p:cNvPr id="15" name="Picture 14" descr="A tree in a forest&#10;&#10;Description automatically generated">
            <a:extLst>
              <a:ext uri="{FF2B5EF4-FFF2-40B4-BE49-F238E27FC236}">
                <a16:creationId xmlns:a16="http://schemas.microsoft.com/office/drawing/2014/main" xmlns="" id="{D571EE65-3E22-498A-9574-A488AA754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7009" y="1226540"/>
            <a:ext cx="2754841" cy="1544115"/>
          </a:xfrm>
          <a:prstGeom prst="rect">
            <a:avLst/>
          </a:prstGeom>
        </p:spPr>
      </p:pic>
      <p:pic>
        <p:nvPicPr>
          <p:cNvPr id="21" name="Picture 20" descr="A person standing on a rocky hill&#10;&#10;Description automatically generated">
            <a:extLst>
              <a:ext uri="{FF2B5EF4-FFF2-40B4-BE49-F238E27FC236}">
                <a16:creationId xmlns:a16="http://schemas.microsoft.com/office/drawing/2014/main" xmlns="" id="{F46D02CE-5520-4B8E-8BA0-18E6815DA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22" y="2996074"/>
            <a:ext cx="2754841" cy="1544115"/>
          </a:xfrm>
          <a:prstGeom prst="rect">
            <a:avLst/>
          </a:prstGeom>
        </p:spPr>
      </p:pic>
      <p:pic>
        <p:nvPicPr>
          <p:cNvPr id="23" name="Picture 22" descr="A close up of a plant&#10;&#10;Description automatically generated">
            <a:extLst>
              <a:ext uri="{FF2B5EF4-FFF2-40B4-BE49-F238E27FC236}">
                <a16:creationId xmlns:a16="http://schemas.microsoft.com/office/drawing/2014/main" xmlns="" id="{A3B1E884-0607-424C-BA21-0410E244B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96" y="2996074"/>
            <a:ext cx="2754841" cy="15441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FF1BDB2-F01B-45EC-B45D-66463EAD13A9}"/>
              </a:ext>
            </a:extLst>
          </p:cNvPr>
          <p:cNvSpPr/>
          <p:nvPr/>
        </p:nvSpPr>
        <p:spPr>
          <a:xfrm>
            <a:off x="220134" y="2320898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789C023-B617-430A-ACC9-70408F55A333}"/>
              </a:ext>
            </a:extLst>
          </p:cNvPr>
          <p:cNvSpPr txBox="1"/>
          <p:nvPr/>
        </p:nvSpPr>
        <p:spPr>
          <a:xfrm>
            <a:off x="3312184" y="2320896"/>
            <a:ext cx="2659665" cy="292388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1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FINANCING SUSTAINABILITY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E83C9D7-56DF-4546-9548-14CF43305227}"/>
              </a:ext>
            </a:extLst>
          </p:cNvPr>
          <p:cNvSpPr/>
          <p:nvPr/>
        </p:nvSpPr>
        <p:spPr>
          <a:xfrm>
            <a:off x="3217008" y="2320898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A9089DF-0E36-42AF-A2B7-53F6DD687F15}"/>
              </a:ext>
            </a:extLst>
          </p:cNvPr>
          <p:cNvSpPr/>
          <p:nvPr/>
        </p:nvSpPr>
        <p:spPr>
          <a:xfrm>
            <a:off x="3217009" y="4090432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C6E5FE1-E737-40B7-AA02-30052AC8BE45}"/>
              </a:ext>
            </a:extLst>
          </p:cNvPr>
          <p:cNvSpPr/>
          <p:nvPr/>
        </p:nvSpPr>
        <p:spPr>
          <a:xfrm>
            <a:off x="6213882" y="2320898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7320927-BE95-4443-86F5-CC8CDE47BBF1}"/>
              </a:ext>
            </a:extLst>
          </p:cNvPr>
          <p:cNvSpPr/>
          <p:nvPr/>
        </p:nvSpPr>
        <p:spPr>
          <a:xfrm>
            <a:off x="230821" y="4090432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62CC86-B95C-4FAB-8C65-A15D5C802CEE}"/>
              </a:ext>
            </a:extLst>
          </p:cNvPr>
          <p:cNvSpPr txBox="1"/>
          <p:nvPr/>
        </p:nvSpPr>
        <p:spPr>
          <a:xfrm>
            <a:off x="3314040" y="4086589"/>
            <a:ext cx="2659665" cy="292388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1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PROTOCOL DEVELOPMENT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31DEA18-6014-4E2D-A02C-4B99E52E25E2}"/>
              </a:ext>
            </a:extLst>
          </p:cNvPr>
          <p:cNvSpPr txBox="1"/>
          <p:nvPr/>
        </p:nvSpPr>
        <p:spPr>
          <a:xfrm>
            <a:off x="325997" y="4103478"/>
            <a:ext cx="2659665" cy="292388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1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SUSTAINABLE SUPPLY CHAINS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89FD7E3-BFBA-4A71-A2DF-9C4E00FE7DDC}"/>
              </a:ext>
            </a:extLst>
          </p:cNvPr>
          <p:cNvSpPr txBox="1"/>
          <p:nvPr/>
        </p:nvSpPr>
        <p:spPr>
          <a:xfrm>
            <a:off x="6290190" y="4086589"/>
            <a:ext cx="2667847" cy="292388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CA" sz="1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CA" sz="1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POLICY RESEARCH AND ANALYSIS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7C8AE22D-3519-42BC-9CD6-BEFA76C0ABDB}"/>
              </a:ext>
            </a:extLst>
          </p:cNvPr>
          <p:cNvSpPr/>
          <p:nvPr/>
        </p:nvSpPr>
        <p:spPr>
          <a:xfrm>
            <a:off x="6203196" y="4090432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A40F366-C77B-4E7C-8718-6CED703C2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241" y="4714323"/>
            <a:ext cx="2754840" cy="15441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7AE403-EB26-4FBD-8ADF-5B0899630ABF}"/>
              </a:ext>
            </a:extLst>
          </p:cNvPr>
          <p:cNvSpPr txBox="1"/>
          <p:nvPr/>
        </p:nvSpPr>
        <p:spPr>
          <a:xfrm>
            <a:off x="1703417" y="5802557"/>
            <a:ext cx="2659664" cy="276999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 kern="0" spc="-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GREENHOUSE GAS QUANTIFICATION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A0A17C-6233-40F0-B1DC-A46A86EB3A49}"/>
              </a:ext>
            </a:extLst>
          </p:cNvPr>
          <p:cNvSpPr/>
          <p:nvPr/>
        </p:nvSpPr>
        <p:spPr>
          <a:xfrm>
            <a:off x="1608241" y="5808681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3F95834-1F6E-4FED-B470-2378ABCAF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2604" y="4720107"/>
            <a:ext cx="2754839" cy="154411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DE0F780-E4A3-43D1-97F7-BF3111BE19C2}"/>
              </a:ext>
            </a:extLst>
          </p:cNvPr>
          <p:cNvSpPr txBox="1"/>
          <p:nvPr/>
        </p:nvSpPr>
        <p:spPr>
          <a:xfrm>
            <a:off x="4827780" y="5808341"/>
            <a:ext cx="2659664" cy="276999"/>
          </a:xfrm>
          <a:prstGeom prst="rect">
            <a:avLst/>
          </a:prstGeom>
          <a:solidFill>
            <a:schemeClr val="bg1">
              <a:lumMod val="75000"/>
              <a:alpha val="6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sz="1200" kern="0" spc="-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DEVELOPMENT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FD320E2-567B-48D5-960D-7D2100855496}"/>
              </a:ext>
            </a:extLst>
          </p:cNvPr>
          <p:cNvSpPr/>
          <p:nvPr/>
        </p:nvSpPr>
        <p:spPr>
          <a:xfrm>
            <a:off x="4732604" y="5814465"/>
            <a:ext cx="95176" cy="449757"/>
          </a:xfrm>
          <a:prstGeom prst="rect">
            <a:avLst/>
          </a:prstGeom>
          <a:solidFill>
            <a:srgbClr val="DE501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67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00FDD-8DCA-46F4-AC42-D953227D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Soil Health vs Soil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6E251E-5318-49A3-996A-7FA477110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Most use terms interchangeability </a:t>
            </a:r>
          </a:p>
          <a:p>
            <a:r>
              <a:rPr lang="en-CA" dirty="0"/>
              <a:t>Both based on functions provided by soil</a:t>
            </a:r>
          </a:p>
          <a:p>
            <a:r>
              <a:rPr lang="en-CA" dirty="0"/>
              <a:t>Health probably better communicates more holistic concept regarding of entire ecosystem function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E2C-476E-4DCB-9A63-0CB6CCB5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FDD7E3-2ABD-4763-9340-12BBC7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408C85-BC9E-415F-AFBE-A667B5280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295" y="3347447"/>
            <a:ext cx="3939605" cy="2973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60DA5EE-29EE-4D48-89FA-A3792A4048EF}"/>
              </a:ext>
            </a:extLst>
          </p:cNvPr>
          <p:cNvSpPr txBox="1"/>
          <p:nvPr/>
        </p:nvSpPr>
        <p:spPr>
          <a:xfrm>
            <a:off x="333587" y="6391470"/>
            <a:ext cx="600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Source: </a:t>
            </a:r>
            <a:r>
              <a:rPr lang="en-CA" i="1" dirty="0"/>
              <a:t>Comprehensive Assessment of Soil Health</a:t>
            </a:r>
            <a:r>
              <a:rPr lang="en-CA" dirty="0"/>
              <a:t>, Cornell</a:t>
            </a:r>
          </a:p>
        </p:txBody>
      </p:sp>
    </p:spTree>
    <p:extLst>
      <p:ext uri="{BB962C8B-B14F-4D97-AF65-F5344CB8AC3E}">
        <p14:creationId xmlns:p14="http://schemas.microsoft.com/office/powerpoint/2010/main" val="278270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411D607-BBF5-44E8-B042-9BAA607E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8270" y="6395309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FDAC036-1BFE-4605-B6CE-D28A9C22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1487" y="6395309"/>
            <a:ext cx="560209" cy="365125"/>
          </a:xfrm>
        </p:spPr>
        <p:txBody>
          <a:bodyPr/>
          <a:lstStyle/>
          <a:p>
            <a:fld id="{85342F38-C6C6-AF4D-94FC-B55C427F4550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C36F92-60B9-40FF-841A-9320F01E15EB}"/>
              </a:ext>
            </a:extLst>
          </p:cNvPr>
          <p:cNvSpPr txBox="1"/>
          <p:nvPr/>
        </p:nvSpPr>
        <p:spPr>
          <a:xfrm>
            <a:off x="3413373" y="292910"/>
            <a:ext cx="2421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Soil-based </a:t>
            </a:r>
          </a:p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Ecosystem Services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878DC-483A-4DA2-8994-981EA360FD18}"/>
              </a:ext>
            </a:extLst>
          </p:cNvPr>
          <p:cNvSpPr/>
          <p:nvPr/>
        </p:nvSpPr>
        <p:spPr>
          <a:xfrm>
            <a:off x="3413373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Biomass production and</a:t>
            </a:r>
          </a:p>
          <a:p>
            <a:r>
              <a:rPr lang="en-CA" dirty="0"/>
              <a:t>protection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Biodiversity conservation</a:t>
            </a:r>
            <a:endParaRPr lang="en-CA" sz="1400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Erosion control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Pest and disease control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Water quality and supply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Climate Regulation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F87898CD-7DED-45AF-9404-7B2D62168F05}"/>
              </a:ext>
            </a:extLst>
          </p:cNvPr>
          <p:cNvSpPr/>
          <p:nvPr/>
        </p:nvSpPr>
        <p:spPr>
          <a:xfrm>
            <a:off x="2867206" y="1580739"/>
            <a:ext cx="408805" cy="4085918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C7D837-9983-47CC-8F26-F732AF398333}"/>
              </a:ext>
            </a:extLst>
          </p:cNvPr>
          <p:cNvSpPr txBox="1"/>
          <p:nvPr/>
        </p:nvSpPr>
        <p:spPr>
          <a:xfrm>
            <a:off x="0" y="6528791"/>
            <a:ext cx="667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Adapted from Bünemann et al. 2018, Soil Biol. Biochem. 120:105-125 </a:t>
            </a:r>
          </a:p>
        </p:txBody>
      </p:sp>
    </p:spTree>
    <p:extLst>
      <p:ext uri="{BB962C8B-B14F-4D97-AF65-F5344CB8AC3E}">
        <p14:creationId xmlns:p14="http://schemas.microsoft.com/office/powerpoint/2010/main" val="345773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411D607-BBF5-44E8-B042-9BAA607EF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8270" y="6395309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FDAC036-1BFE-4605-B6CE-D28A9C22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1487" y="6395309"/>
            <a:ext cx="560209" cy="365125"/>
          </a:xfrm>
        </p:spPr>
        <p:txBody>
          <a:bodyPr/>
          <a:lstStyle/>
          <a:p>
            <a:fld id="{85342F38-C6C6-AF4D-94FC-B55C427F455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7DD14C1-AAE8-44CE-9100-78197D64C29A}"/>
              </a:ext>
            </a:extLst>
          </p:cNvPr>
          <p:cNvSpPr txBox="1"/>
          <p:nvPr/>
        </p:nvSpPr>
        <p:spPr>
          <a:xfrm>
            <a:off x="1286161" y="324947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Soil 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C36F92-60B9-40FF-841A-9320F01E15EB}"/>
              </a:ext>
            </a:extLst>
          </p:cNvPr>
          <p:cNvSpPr txBox="1"/>
          <p:nvPr/>
        </p:nvSpPr>
        <p:spPr>
          <a:xfrm>
            <a:off x="4393123" y="292910"/>
            <a:ext cx="2421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Soil-based </a:t>
            </a:r>
          </a:p>
          <a:p>
            <a:r>
              <a:rPr lang="en-CA" b="1" dirty="0">
                <a:solidFill>
                  <a:schemeClr val="accent3">
                    <a:lumMod val="50000"/>
                  </a:schemeClr>
                </a:solidFill>
                <a:latin typeface="Elephant" panose="02020904090505020303" pitchFamily="18" charset="0"/>
              </a:rPr>
              <a:t>Ecosystem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2D48CB-65DD-4969-B0EE-AC9EB0854910}"/>
              </a:ext>
            </a:extLst>
          </p:cNvPr>
          <p:cNvSpPr txBox="1"/>
          <p:nvPr/>
        </p:nvSpPr>
        <p:spPr>
          <a:xfrm>
            <a:off x="1263106" y="711814"/>
            <a:ext cx="2277547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Habitat </a:t>
            </a:r>
          </a:p>
          <a:p>
            <a:r>
              <a:rPr lang="en-CA" dirty="0"/>
              <a:t>(</a:t>
            </a:r>
            <a:r>
              <a:rPr lang="en-CA" sz="1600" dirty="0"/>
              <a:t>roots, soil organisms</a:t>
            </a:r>
            <a:r>
              <a:rPr lang="en-CA" dirty="0"/>
              <a:t>)</a:t>
            </a:r>
          </a:p>
          <a:p>
            <a:endParaRPr lang="en-CA" dirty="0"/>
          </a:p>
          <a:p>
            <a:r>
              <a:rPr lang="en-CA" dirty="0"/>
              <a:t>Element cycling and </a:t>
            </a:r>
          </a:p>
          <a:p>
            <a:r>
              <a:rPr lang="en-CA" dirty="0"/>
              <a:t>buffering</a:t>
            </a:r>
          </a:p>
          <a:p>
            <a:endParaRPr lang="en-CA" sz="1400" dirty="0"/>
          </a:p>
          <a:p>
            <a:r>
              <a:rPr lang="en-CA" dirty="0"/>
              <a:t>Decomposition of </a:t>
            </a:r>
          </a:p>
          <a:p>
            <a:r>
              <a:rPr lang="en-CA" dirty="0"/>
              <a:t>organic materials  </a:t>
            </a:r>
          </a:p>
          <a:p>
            <a:endParaRPr lang="en-CA" dirty="0"/>
          </a:p>
          <a:p>
            <a:r>
              <a:rPr lang="en-CA" dirty="0"/>
              <a:t>Soil Structure </a:t>
            </a:r>
          </a:p>
          <a:p>
            <a:r>
              <a:rPr lang="en-CA" dirty="0"/>
              <a:t>Maintenance</a:t>
            </a:r>
          </a:p>
          <a:p>
            <a:endParaRPr lang="en-CA" dirty="0"/>
          </a:p>
          <a:p>
            <a:r>
              <a:rPr lang="en-CA" dirty="0"/>
              <a:t>Biological population </a:t>
            </a:r>
          </a:p>
          <a:p>
            <a:r>
              <a:rPr lang="en-CA" dirty="0"/>
              <a:t>and regulation</a:t>
            </a:r>
          </a:p>
          <a:p>
            <a:endParaRPr lang="en-CA" dirty="0"/>
          </a:p>
          <a:p>
            <a:r>
              <a:rPr lang="en-CA" dirty="0"/>
              <a:t>Water partitioning</a:t>
            </a:r>
          </a:p>
          <a:p>
            <a:r>
              <a:rPr lang="en-CA" dirty="0"/>
              <a:t>(</a:t>
            </a:r>
            <a:r>
              <a:rPr lang="en-CA" sz="1400" dirty="0"/>
              <a:t>infiltration, retention,</a:t>
            </a:r>
          </a:p>
          <a:p>
            <a:r>
              <a:rPr lang="en-CA" sz="1400" dirty="0"/>
              <a:t>percolation</a:t>
            </a:r>
            <a:r>
              <a:rPr lang="en-CA" dirty="0"/>
              <a:t>)</a:t>
            </a:r>
          </a:p>
          <a:p>
            <a:endParaRPr lang="en-CA" sz="1400" dirty="0"/>
          </a:p>
          <a:p>
            <a:r>
              <a:rPr lang="en-CA" dirty="0"/>
              <a:t>Organic matter cycling</a:t>
            </a:r>
          </a:p>
          <a:p>
            <a:r>
              <a:rPr lang="en-CA" sz="2000" dirty="0"/>
              <a:t>(</a:t>
            </a:r>
            <a:r>
              <a:rPr lang="en-CA" sz="1600" dirty="0"/>
              <a:t>quality, sequestration</a:t>
            </a:r>
            <a:r>
              <a:rPr lang="en-CA" sz="200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9D878DC-483A-4DA2-8994-981EA360FD18}"/>
              </a:ext>
            </a:extLst>
          </p:cNvPr>
          <p:cNvSpPr/>
          <p:nvPr/>
        </p:nvSpPr>
        <p:spPr>
          <a:xfrm>
            <a:off x="4393123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Biomass production and</a:t>
            </a:r>
          </a:p>
          <a:p>
            <a:r>
              <a:rPr lang="en-CA" dirty="0"/>
              <a:t>protection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Biodiversity conservation</a:t>
            </a:r>
            <a:endParaRPr lang="en-CA" sz="1400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Erosion control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Pest and disease control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Water quality and supply</a:t>
            </a:r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Climate Regulation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F87898CD-7DED-45AF-9404-7B2D62168F05}"/>
              </a:ext>
            </a:extLst>
          </p:cNvPr>
          <p:cNvSpPr/>
          <p:nvPr/>
        </p:nvSpPr>
        <p:spPr>
          <a:xfrm>
            <a:off x="3568362" y="1356543"/>
            <a:ext cx="408805" cy="4085918"/>
          </a:xfrm>
          <a:prstGeom prst="rightArrow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C7D837-9983-47CC-8F26-F732AF398333}"/>
              </a:ext>
            </a:extLst>
          </p:cNvPr>
          <p:cNvSpPr txBox="1"/>
          <p:nvPr/>
        </p:nvSpPr>
        <p:spPr>
          <a:xfrm>
            <a:off x="0" y="6528791"/>
            <a:ext cx="667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/>
              <a:t>Adapted from Bünemann et al. 2018, Soil Biol. Biochem. 120:105-125 </a:t>
            </a:r>
          </a:p>
        </p:txBody>
      </p:sp>
    </p:spTree>
    <p:extLst>
      <p:ext uri="{BB962C8B-B14F-4D97-AF65-F5344CB8AC3E}">
        <p14:creationId xmlns:p14="http://schemas.microsoft.com/office/powerpoint/2010/main" val="4246189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616F02A-547E-42E2-AC15-38018EB31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683998" y="3977842"/>
            <a:ext cx="3223780" cy="2417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00FDD-8DCA-46F4-AC42-D953227D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5" y="0"/>
            <a:ext cx="8843150" cy="1143000"/>
          </a:xfrm>
        </p:spPr>
        <p:txBody>
          <a:bodyPr>
            <a:normAutofit/>
          </a:bodyPr>
          <a:lstStyle/>
          <a:p>
            <a:r>
              <a:rPr lang="en-CA" sz="2400" b="1" dirty="0"/>
              <a:t>Healthy soil depends on the decision maker values and geographical context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6E251E-5318-49A3-996A-7FA477110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22" y="1115245"/>
            <a:ext cx="8229600" cy="513031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Soil health assessed by adequacy for providing soil-based function that produce desired agroecosystem services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What is most desired is a </a:t>
            </a:r>
            <a:r>
              <a:rPr lang="en-CA" i="1" dirty="0"/>
              <a:t>value judgement </a:t>
            </a:r>
            <a:r>
              <a:rPr lang="en-CA" dirty="0"/>
              <a:t>of the decision maker.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Adequacy is context of what is agroecosystem services are achievable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May desire consistent 300 bu corn yield but that’s not going to happen everywhere, e.g. dryland production in SW Saskatchewan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Many soil-based functions depend on factors that are inherent and essentially outside of direct management control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Climate, weather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Parent material texture and minerology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Landform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Regional hydrology (water table, flood risk)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dirty="0"/>
              <a:t>Consequently </a:t>
            </a:r>
            <a:r>
              <a:rPr lang="en-CA" b="1" dirty="0"/>
              <a:t>no precise criteria for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dirty="0"/>
              <a:t>     measured attributes </a:t>
            </a:r>
            <a:r>
              <a:rPr lang="en-CA" dirty="0"/>
              <a:t>that define the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      functional state of soil health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E2C-476E-4DCB-9A63-0CB6CCB5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1770" y="6385303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FDD7E3-2ABD-4763-9340-12BBC7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414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00FDD-8DCA-46F4-AC42-D953227D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7" y="241075"/>
            <a:ext cx="8229600" cy="1143000"/>
          </a:xfrm>
        </p:spPr>
        <p:txBody>
          <a:bodyPr/>
          <a:lstStyle/>
          <a:p>
            <a:r>
              <a:rPr lang="en-CA" dirty="0"/>
              <a:t>Soil Health has Local Context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E2C-476E-4DCB-9A63-0CB6CCB5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72547" y="7254999"/>
            <a:ext cx="2895600" cy="365125"/>
          </a:xfrm>
        </p:spPr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FDD7E3-2ABD-4763-9340-12BBC7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5831" y="7168681"/>
            <a:ext cx="560209" cy="365125"/>
          </a:xfrm>
        </p:spPr>
        <p:txBody>
          <a:bodyPr/>
          <a:lstStyle/>
          <a:p>
            <a:fld id="{85342F38-C6C6-AF4D-94FC-B55C427F4550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FEEE92DF-AAD7-4320-9541-C45B9DDE4BCC}"/>
              </a:ext>
            </a:extLst>
          </p:cNvPr>
          <p:cNvCxnSpPr>
            <a:cxnSpLocks/>
          </p:cNvCxnSpPr>
          <p:nvPr/>
        </p:nvCxnSpPr>
        <p:spPr>
          <a:xfrm flipV="1">
            <a:off x="3455818" y="2285397"/>
            <a:ext cx="0" cy="321564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C932C91-B07D-40C3-BB03-5F530DA4D6D0}"/>
              </a:ext>
            </a:extLst>
          </p:cNvPr>
          <p:cNvCxnSpPr>
            <a:cxnSpLocks/>
          </p:cNvCxnSpPr>
          <p:nvPr/>
        </p:nvCxnSpPr>
        <p:spPr>
          <a:xfrm>
            <a:off x="3455818" y="5501037"/>
            <a:ext cx="5280378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B83FB2-7921-44D9-A82D-8D61849F3DA5}"/>
              </a:ext>
            </a:extLst>
          </p:cNvPr>
          <p:cNvSpPr txBox="1"/>
          <p:nvPr/>
        </p:nvSpPr>
        <p:spPr>
          <a:xfrm>
            <a:off x="7821562" y="5617408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Soil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A866E79-4CFA-4FA1-B395-BC66F9AB2599}"/>
              </a:ext>
            </a:extLst>
          </p:cNvPr>
          <p:cNvSpPr txBox="1"/>
          <p:nvPr/>
        </p:nvSpPr>
        <p:spPr>
          <a:xfrm>
            <a:off x="1035352" y="2020479"/>
            <a:ext cx="18037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Desired</a:t>
            </a:r>
          </a:p>
          <a:p>
            <a:r>
              <a:rPr lang="en-CA" sz="2000" b="1" dirty="0"/>
              <a:t>Agroecosystem</a:t>
            </a:r>
          </a:p>
          <a:p>
            <a:r>
              <a:rPr lang="en-CA" sz="2000" b="1" dirty="0"/>
              <a:t>Services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B1987C39-FB39-4FE8-A283-25506E945754}"/>
              </a:ext>
            </a:extLst>
          </p:cNvPr>
          <p:cNvSpPr/>
          <p:nvPr/>
        </p:nvSpPr>
        <p:spPr>
          <a:xfrm>
            <a:off x="4463639" y="4743240"/>
            <a:ext cx="228597" cy="213354"/>
          </a:xfrm>
          <a:prstGeom prst="flowChartConnec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xmlns="" id="{09DD5954-5397-40A4-A676-7341B550FFE2}"/>
              </a:ext>
            </a:extLst>
          </p:cNvPr>
          <p:cNvSpPr/>
          <p:nvPr/>
        </p:nvSpPr>
        <p:spPr>
          <a:xfrm rot="2430540">
            <a:off x="5837057" y="3894224"/>
            <a:ext cx="228597" cy="21335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xmlns="" id="{B09008D6-58F3-49E4-8053-49C40496CB43}"/>
              </a:ext>
            </a:extLst>
          </p:cNvPr>
          <p:cNvSpPr/>
          <p:nvPr/>
        </p:nvSpPr>
        <p:spPr>
          <a:xfrm rot="2430540">
            <a:off x="6450351" y="3337541"/>
            <a:ext cx="228597" cy="213354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xmlns="" id="{69494583-0DB4-469F-8F46-96A78189628B}"/>
              </a:ext>
            </a:extLst>
          </p:cNvPr>
          <p:cNvSpPr/>
          <p:nvPr/>
        </p:nvSpPr>
        <p:spPr>
          <a:xfrm rot="2430540">
            <a:off x="7450559" y="3328392"/>
            <a:ext cx="215627" cy="228536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1503A9E0-8C22-4923-A594-8C8BFAB1D637}"/>
              </a:ext>
            </a:extLst>
          </p:cNvPr>
          <p:cNvCxnSpPr>
            <a:cxnSpLocks/>
          </p:cNvCxnSpPr>
          <p:nvPr/>
        </p:nvCxnSpPr>
        <p:spPr>
          <a:xfrm flipV="1">
            <a:off x="3455818" y="3425149"/>
            <a:ext cx="5280378" cy="17511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5D42322-9388-4890-A5A2-6DAC7ACFB126}"/>
              </a:ext>
            </a:extLst>
          </p:cNvPr>
          <p:cNvCxnSpPr>
            <a:cxnSpLocks/>
          </p:cNvCxnSpPr>
          <p:nvPr/>
        </p:nvCxnSpPr>
        <p:spPr>
          <a:xfrm>
            <a:off x="3482552" y="3975358"/>
            <a:ext cx="239646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1C12D96-1309-4495-B8B6-12EFF91FEEBB}"/>
              </a:ext>
            </a:extLst>
          </p:cNvPr>
          <p:cNvCxnSpPr>
            <a:cxnSpLocks/>
          </p:cNvCxnSpPr>
          <p:nvPr/>
        </p:nvCxnSpPr>
        <p:spPr>
          <a:xfrm>
            <a:off x="3498696" y="4849917"/>
            <a:ext cx="960705" cy="1500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BD1651E-6858-47D9-A890-C4A3A147F203}"/>
              </a:ext>
            </a:extLst>
          </p:cNvPr>
          <p:cNvSpPr txBox="1"/>
          <p:nvPr/>
        </p:nvSpPr>
        <p:spPr>
          <a:xfrm>
            <a:off x="336089" y="3195520"/>
            <a:ext cx="3093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Local Natural Service Limit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A415D31-43C8-4B10-8F2A-2AC4CF29CE3C}"/>
              </a:ext>
            </a:extLst>
          </p:cNvPr>
          <p:cNvSpPr txBox="1"/>
          <p:nvPr/>
        </p:nvSpPr>
        <p:spPr>
          <a:xfrm>
            <a:off x="88934" y="3775303"/>
            <a:ext cx="3366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Service for soil health state B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0AD3706-655D-4D48-BF22-27357B5A99A2}"/>
              </a:ext>
            </a:extLst>
          </p:cNvPr>
          <p:cNvCxnSpPr>
            <a:cxnSpLocks/>
          </p:cNvCxnSpPr>
          <p:nvPr/>
        </p:nvCxnSpPr>
        <p:spPr>
          <a:xfrm flipH="1">
            <a:off x="5962800" y="4097620"/>
            <a:ext cx="11413" cy="150459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21CE87F-6D30-44CF-A5D0-CC469641B98E}"/>
              </a:ext>
            </a:extLst>
          </p:cNvPr>
          <p:cNvCxnSpPr>
            <a:cxnSpLocks/>
          </p:cNvCxnSpPr>
          <p:nvPr/>
        </p:nvCxnSpPr>
        <p:spPr>
          <a:xfrm flipH="1">
            <a:off x="6575548" y="3463746"/>
            <a:ext cx="1" cy="203729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78EE34D9-B563-494E-BA92-D2953FC40A6A}"/>
              </a:ext>
            </a:extLst>
          </p:cNvPr>
          <p:cNvCxnSpPr>
            <a:cxnSpLocks/>
          </p:cNvCxnSpPr>
          <p:nvPr/>
        </p:nvCxnSpPr>
        <p:spPr>
          <a:xfrm flipH="1">
            <a:off x="7553898" y="3425149"/>
            <a:ext cx="1" cy="203729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DD07D5C-25C4-4E98-BAC3-8B6E6F69991A}"/>
              </a:ext>
            </a:extLst>
          </p:cNvPr>
          <p:cNvSpPr txBox="1"/>
          <p:nvPr/>
        </p:nvSpPr>
        <p:spPr>
          <a:xfrm>
            <a:off x="5812916" y="5501037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7ED4E89-9264-406E-8C20-EA5E67911FB9}"/>
              </a:ext>
            </a:extLst>
          </p:cNvPr>
          <p:cNvSpPr txBox="1"/>
          <p:nvPr/>
        </p:nvSpPr>
        <p:spPr>
          <a:xfrm>
            <a:off x="4374119" y="549049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E404CA7-4E5B-41F2-8570-F05F99D19141}"/>
              </a:ext>
            </a:extLst>
          </p:cNvPr>
          <p:cNvSpPr txBox="1"/>
          <p:nvPr/>
        </p:nvSpPr>
        <p:spPr>
          <a:xfrm>
            <a:off x="6415288" y="5501037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F43CF8E-4C32-4131-8784-ED511ACCF5BE}"/>
              </a:ext>
            </a:extLst>
          </p:cNvPr>
          <p:cNvSpPr txBox="1"/>
          <p:nvPr/>
        </p:nvSpPr>
        <p:spPr>
          <a:xfrm>
            <a:off x="7334456" y="547995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/>
              <a:t>D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A753B9BA-FFD8-4116-A5F2-0AFE88C220C2}"/>
              </a:ext>
            </a:extLst>
          </p:cNvPr>
          <p:cNvCxnSpPr>
            <a:cxnSpLocks/>
          </p:cNvCxnSpPr>
          <p:nvPr/>
        </p:nvCxnSpPr>
        <p:spPr>
          <a:xfrm flipH="1">
            <a:off x="4589906" y="4956594"/>
            <a:ext cx="18512" cy="53390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5961261-F6C5-4036-8DD4-A7AA93540068}"/>
              </a:ext>
            </a:extLst>
          </p:cNvPr>
          <p:cNvSpPr txBox="1"/>
          <p:nvPr/>
        </p:nvSpPr>
        <p:spPr>
          <a:xfrm>
            <a:off x="109927" y="4656111"/>
            <a:ext cx="3275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dirty="0"/>
              <a:t>Service for soil health state A</a:t>
            </a:r>
          </a:p>
        </p:txBody>
      </p:sp>
    </p:spTree>
    <p:extLst>
      <p:ext uri="{BB962C8B-B14F-4D97-AF65-F5344CB8AC3E}">
        <p14:creationId xmlns:p14="http://schemas.microsoft.com/office/powerpoint/2010/main" val="137894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A00FDD-8DCA-46F4-AC42-D953227D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198"/>
            <a:ext cx="8229600" cy="1143000"/>
          </a:xfrm>
        </p:spPr>
        <p:txBody>
          <a:bodyPr>
            <a:normAutofit/>
          </a:bodyPr>
          <a:lstStyle/>
          <a:p>
            <a:r>
              <a:rPr lang="en-CA" sz="2800" b="1" dirty="0"/>
              <a:t>We can measure many attributes that relate to Soil Health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D3F8B2-E96E-4B50-9727-780DCA803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2295"/>
            <a:ext cx="8229600" cy="435292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Soil organic matter 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CA" sz="1600" dirty="0"/>
              <a:t>Quantity of organic matter 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CA" sz="1600" dirty="0"/>
              <a:t>Quality of organic matter (active and readily decomposable forms)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Soil structure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CA" sz="1600" dirty="0"/>
              <a:t>Bulk density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CA" sz="1600" dirty="0"/>
              <a:t>Ability to conduct air and water through soil pores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Soil microbe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CA" sz="1600" dirty="0"/>
              <a:t>Genomic diversity</a:t>
            </a: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CA" sz="1600" dirty="0"/>
              <a:t>Activity and functioning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Contaminant content and activity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Soil pH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Soil nutrient amount and availability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Salinity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CA" sz="1800" dirty="0"/>
              <a:t>Etc. </a:t>
            </a:r>
          </a:p>
          <a:p>
            <a:pPr lvl="1"/>
            <a:endParaRPr lang="en-CA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8DAE2C-476E-4DCB-9A63-0CB6CCB5B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VIRESCO SOLUTIONS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7FDD7E3-2ABD-4763-9340-12BBC71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42F38-C6C6-AF4D-94FC-B55C427F4550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AAB9C8-B1CA-465E-86D4-B4D62DF7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4809">
            <a:off x="6251180" y="2715468"/>
            <a:ext cx="2499447" cy="3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4289"/>
      </p:ext>
    </p:extLst>
  </p:cSld>
  <p:clrMapOvr>
    <a:masterClrMapping/>
  </p:clrMapOvr>
</p:sld>
</file>

<file path=ppt/theme/theme1.xml><?xml version="1.0" encoding="utf-8"?>
<a:theme xmlns:a="http://schemas.openxmlformats.org/drawingml/2006/main" name="Viresco_PP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Viresco-PPT-Template</Template>
  <TotalTime>8112</TotalTime>
  <Words>1478</Words>
  <Application>Microsoft Office PowerPoint</Application>
  <PresentationFormat>On-screen Show (4:3)</PresentationFormat>
  <Paragraphs>380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Viresco_PPT_Template</vt:lpstr>
      <vt:lpstr>Bitmap Image</vt:lpstr>
      <vt:lpstr>Microsoft Excel Chart</vt:lpstr>
      <vt:lpstr>   What is Healthy Soil and What are Its Enemies </vt:lpstr>
      <vt:lpstr>PowerPoint Presentation</vt:lpstr>
      <vt:lpstr>What is Soil Health?</vt:lpstr>
      <vt:lpstr>Soil Health vs Soil Quality</vt:lpstr>
      <vt:lpstr>PowerPoint Presentation</vt:lpstr>
      <vt:lpstr>PowerPoint Presentation</vt:lpstr>
      <vt:lpstr>Healthy soil depends on the decision maker values and geographical context </vt:lpstr>
      <vt:lpstr>Soil Health has Local Context</vt:lpstr>
      <vt:lpstr>We can measure many attributes that relate to Soil Health</vt:lpstr>
      <vt:lpstr>We probably spend too much effort on measuring soil chemistry compared to measuring soil structure</vt:lpstr>
      <vt:lpstr> Causes of major dysfunctions can generally be determined by measurement but difficult to determine if soil health is optimal by measurements alone</vt:lpstr>
      <vt:lpstr>Soil Organic Matter is Critical to Healthy Soil</vt:lpstr>
      <vt:lpstr>PowerPoint Presentation</vt:lpstr>
      <vt:lpstr>Better SOC = Better Soil Structure</vt:lpstr>
      <vt:lpstr>PowerPoint Presentation</vt:lpstr>
      <vt:lpstr>Enemies of Soil Health</vt:lpstr>
      <vt:lpstr>All agricultural practices stress the soil system and force it to respond</vt:lpstr>
      <vt:lpstr>Enemies of Soil Health</vt:lpstr>
      <vt:lpstr>PowerPoint Presentation</vt:lpstr>
      <vt:lpstr>PowerPoint Presentation</vt:lpstr>
      <vt:lpstr>Soil Erosion Risk</vt:lpstr>
      <vt:lpstr>Controlling Erosion is Essential For Improving  Soil Health!</vt:lpstr>
      <vt:lpstr>Soil Organic Carbon Loss and Gain</vt:lpstr>
      <vt:lpstr>SOC change in context</vt:lpstr>
      <vt:lpstr>Good Soil Stressors </vt:lpstr>
      <vt:lpstr>Soil Health Promoters (Helpful Stressors)</vt:lpstr>
      <vt:lpstr>“Regenerative Agriculture” Has Many Principles for Building Soil Health</vt:lpstr>
      <vt:lpstr>Resilience</vt:lpstr>
      <vt:lpstr>PowerPoint Presentation</vt:lpstr>
      <vt:lpstr>Summary</vt:lpstr>
      <vt:lpstr>PowerPoint Presentation</vt:lpstr>
      <vt:lpstr>Core Business Areas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Jonathon Alcock</dc:creator>
  <cp:lastModifiedBy>Lenovo</cp:lastModifiedBy>
  <cp:revision>163</cp:revision>
  <cp:lastPrinted>2019-05-20T18:02:29Z</cp:lastPrinted>
  <dcterms:created xsi:type="dcterms:W3CDTF">2018-08-28T20:02:04Z</dcterms:created>
  <dcterms:modified xsi:type="dcterms:W3CDTF">2019-10-11T12:49:35Z</dcterms:modified>
</cp:coreProperties>
</file>