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 id="2147483663" r:id="rId6"/>
    <p:sldMasterId id="2147483677" r:id="rId7"/>
  </p:sldMasterIdLst>
  <p:notesMasterIdLst>
    <p:notesMasterId r:id="rId25"/>
  </p:notesMasterIdLst>
  <p:sldIdLst>
    <p:sldId id="2209" r:id="rId8"/>
    <p:sldId id="260" r:id="rId9"/>
    <p:sldId id="261" r:id="rId10"/>
    <p:sldId id="2210" r:id="rId11"/>
    <p:sldId id="2213" r:id="rId12"/>
    <p:sldId id="2214" r:id="rId13"/>
    <p:sldId id="2215" r:id="rId14"/>
    <p:sldId id="262" r:id="rId15"/>
    <p:sldId id="2216" r:id="rId16"/>
    <p:sldId id="263" r:id="rId17"/>
    <p:sldId id="270" r:id="rId18"/>
    <p:sldId id="264" r:id="rId19"/>
    <p:sldId id="2218" r:id="rId20"/>
    <p:sldId id="2219" r:id="rId21"/>
    <p:sldId id="2220" r:id="rId22"/>
    <p:sldId id="269" r:id="rId23"/>
    <p:sldId id="2162" r:id="rId24"/>
  </p:sldIdLst>
  <p:sldSz cx="12192000" cy="68580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DB531-3DAB-4D17-92D4-505EB0A81317}" v="5" dt="2019-09-24T14:01:04.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5714" autoAdjust="0"/>
  </p:normalViewPr>
  <p:slideViewPr>
    <p:cSldViewPr snapToGrid="0">
      <p:cViewPr>
        <p:scale>
          <a:sx n="82" d="100"/>
          <a:sy n="82" d="100"/>
        </p:scale>
        <p:origin x="-494" y="-53"/>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4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A5C20BB3-3CCB-4FE5-991B-82F6BCB48AF3}" type="datetimeFigureOut">
              <a:rPr lang="en-US" smtClean="0"/>
              <a:t>9/27/2019</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73474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376904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talking about sustainable agriculture we need to focus on the things that matter for the long run health of the air, water and land.  This focus must include soil health as part of the solution to sustainably produced food. We need to treat soil as the important resource it is. </a:t>
            </a:r>
          </a:p>
          <a:p>
            <a:endParaRPr lang="en-US" dirty="0"/>
          </a:p>
          <a:p>
            <a:r>
              <a:rPr lang="en-CA" dirty="0"/>
              <a:t>We need to weave soil into everything we do as an industry. From our national organizations like Cereals Canada to independent field agronomists, we all need to include soil conservation messaging and practices into our everyday work and outreach activities.  </a:t>
            </a: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89175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Canadian Roundtable for Sustainable Beef and its sustainability framework are proof there is an appetite for the industry to unite as a whole for the betterment of Canadians farmers and the way they produce food.   The beef industry’s efforts have also demonstrated that this approach works.</a:t>
            </a:r>
          </a:p>
          <a:p>
            <a:endParaRPr lang="en-US" dirty="0"/>
          </a:p>
          <a:p>
            <a:r>
              <a:rPr lang="en-US" dirty="0"/>
              <a:t>Through a voluntary framework or code of practice, we can not only tell, but show Canadians that we are doing the right things and are continually striving to be better.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81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Canadian Round Table for Sustainable Crops has begun the development of a Code of Practice for the production of grains, oilseeds and special crops production I Canada.  While still in the early stages, significant progress has been made.  The Code Development Committee has been struck and is Chaired by the Hon. Ted Menzies.</a:t>
            </a:r>
          </a:p>
          <a:p>
            <a:endParaRPr lang="en-US" dirty="0"/>
          </a:p>
          <a:p>
            <a:r>
              <a:rPr lang="en-CA" dirty="0"/>
              <a:t>The Code is the cornerstone of the Public Trust Strategy developed by the Grains Roundtable Public Trust Working Group.</a:t>
            </a:r>
          </a:p>
          <a:p>
            <a:r>
              <a:rPr lang="en-CA" dirty="0"/>
              <a:t>The Grains Roundtable requested the Canadian Roundtable for Sustainable Crops to develop a Code of Practice for the cereals, oilseeds and special crops sectors. </a:t>
            </a:r>
          </a:p>
          <a:p>
            <a:endParaRPr lang="en-US" dirty="0"/>
          </a:p>
          <a:p>
            <a:r>
              <a:rPr lang="en-US" dirty="0"/>
              <a:t>In my mind there are three primary objectives for the Code:</a:t>
            </a:r>
          </a:p>
          <a:p>
            <a:pPr marL="228600" indent="-228600">
              <a:buFont typeface="+mj-lt"/>
              <a:buAutoNum type="arabicPeriod"/>
            </a:pPr>
            <a:r>
              <a:rPr lang="en-US" dirty="0"/>
              <a:t>Public Trust - Help communicate to the public on the work being done by modern agriculture to ensure the long run sustainability of modern agriculture</a:t>
            </a:r>
          </a:p>
          <a:p>
            <a:pPr marL="228600" indent="-228600">
              <a:buFont typeface="+mj-lt"/>
              <a:buAutoNum type="arabicPeriod"/>
            </a:pPr>
            <a:r>
              <a:rPr lang="en-US" dirty="0"/>
              <a:t>Help communicate to farmers the best management practices that will ensure long run sustainability, both environmentally and economically</a:t>
            </a:r>
          </a:p>
          <a:p>
            <a:pPr marL="228600" indent="-228600">
              <a:buFont typeface="+mj-lt"/>
              <a:buAutoNum type="arabicPeriod"/>
            </a:pPr>
            <a:r>
              <a:rPr lang="en-US" dirty="0"/>
              <a:t>Help ensure ongoing international market access for Canadian grains, oilseed and special crops.</a:t>
            </a:r>
          </a:p>
          <a:p>
            <a:endParaRPr lang="en-US" dirty="0"/>
          </a:p>
          <a:p>
            <a:r>
              <a:rPr lang="en-US" dirty="0"/>
              <a:t>Protecting and enhancing soil health will be a key component of the Code of Practice.  Our success as an industry in improving soil health will be one of the key components of the messages we will deliver to our customers and consumers.</a:t>
            </a:r>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156776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ea typeface="MS PGothic" charset="-128"/>
            </a:endParaRPr>
          </a:p>
        </p:txBody>
      </p:sp>
      <p:sp>
        <p:nvSpPr>
          <p:cNvPr id="4" name="Slide Number Placeholder 3"/>
          <p:cNvSpPr>
            <a:spLocks noGrp="1"/>
          </p:cNvSpPr>
          <p:nvPr>
            <p:ph type="sldNum" sz="quarter" idx="10"/>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361117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ea typeface="MS PGothic" charset="-128"/>
            </a:endParaRPr>
          </a:p>
        </p:txBody>
      </p:sp>
      <p:sp>
        <p:nvSpPr>
          <p:cNvPr id="4" name="Slide Number Placeholder 3"/>
          <p:cNvSpPr>
            <a:spLocks noGrp="1"/>
          </p:cNvSpPr>
          <p:nvPr>
            <p:ph type="sldNum" sz="quarter" idx="10"/>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3077141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ea typeface="MS PGothic" charset="-128"/>
            </a:endParaRPr>
          </a:p>
        </p:txBody>
      </p:sp>
      <p:sp>
        <p:nvSpPr>
          <p:cNvPr id="4" name="Slide Number Placeholder 3"/>
          <p:cNvSpPr>
            <a:spLocks noGrp="1"/>
          </p:cNvSpPr>
          <p:nvPr>
            <p:ph type="sldNum" sz="quarter" idx="10"/>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2144768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Soil conservation and health is a key part of agriculture sustainability.  We want the public to know that good farmers steward their soil, and we do have a good story to tell.  However, when it comes to sustainability, there is no end game. Sustainability is constantly exercising and flexing our muscles to be better tomorrow than we are today. </a:t>
            </a:r>
          </a:p>
          <a:p>
            <a:endParaRPr lang="en-US" dirty="0"/>
          </a:p>
          <a:p>
            <a:r>
              <a:rPr lang="en-US" dirty="0"/>
              <a:t>Good farming </a:t>
            </a:r>
            <a:r>
              <a:rPr lang="en-CA" dirty="0"/>
              <a:t>means improving soil health.  The Code of Practice will be a key tool in communicating best management practices to farmers to ensure we have continuous improvement in protecting against erosion and securing this important resource for future generations. </a:t>
            </a:r>
            <a:endParaRPr lang="en-US" dirty="0"/>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129636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xmlns="" id="{7C18230C-4248-40F2-880E-7D7962A9351C}"/>
              </a:ext>
            </a:extLst>
          </p:cNvPr>
          <p:cNvSpPr>
            <a:spLocks noGrp="1"/>
          </p:cNvSpPr>
          <p:nvPr>
            <p:ph type="ftr" sz="quarter" idx="11"/>
          </p:nvPr>
        </p:nvSpPr>
        <p:spPr/>
        <p: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16859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is the basis of everything in agriculture and food production.  Healthy soils are the  foundation to sustainable production systems. </a:t>
            </a:r>
          </a:p>
          <a:p>
            <a:endParaRPr lang="en-US" dirty="0"/>
          </a:p>
          <a:p>
            <a:r>
              <a:rPr lang="en-US" dirty="0"/>
              <a:t>Sustainable agriculture is dependent on healthy soils.  </a:t>
            </a:r>
          </a:p>
          <a:p>
            <a:endParaRPr lang="en-US" dirty="0"/>
          </a:p>
          <a:p>
            <a:r>
              <a:rPr lang="en-US" dirty="0"/>
              <a:t>There is some good news of progress on this front, but there is still work that needs to be done.</a:t>
            </a:r>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119851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soil has tremendous value:</a:t>
            </a:r>
          </a:p>
          <a:p>
            <a:pPr marL="175050" indent="-175050">
              <a:buFont typeface="Arial" panose="020B0604020202020204" pitchFamily="34" charset="0"/>
              <a:buChar char="•"/>
            </a:pPr>
            <a:r>
              <a:rPr lang="en-US" dirty="0"/>
              <a:t>Storing carbon</a:t>
            </a:r>
          </a:p>
          <a:p>
            <a:pPr marL="175050" indent="-175050">
              <a:buFont typeface="Arial" panose="020B0604020202020204" pitchFamily="34" charset="0"/>
              <a:buChar char="•"/>
            </a:pPr>
            <a:r>
              <a:rPr lang="en-US" dirty="0"/>
              <a:t>Filtering air and water</a:t>
            </a:r>
          </a:p>
          <a:p>
            <a:pPr marL="175050" indent="-175050">
              <a:buFont typeface="Arial" panose="020B0604020202020204" pitchFamily="34" charset="0"/>
              <a:buChar char="•"/>
            </a:pPr>
            <a:r>
              <a:rPr lang="en-US" dirty="0"/>
              <a:t>Biodiversity – especially below ground, which is as, if not more, important as those that rely on it above ground</a:t>
            </a:r>
          </a:p>
        </p:txBody>
      </p:sp>
      <p:sp>
        <p:nvSpPr>
          <p:cNvPr id="4" name="Slide Number Placeholder 3"/>
          <p:cNvSpPr>
            <a:spLocks noGrp="1"/>
          </p:cNvSpPr>
          <p:nvPr>
            <p:ph type="sldNum" sz="quarter" idx="10"/>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161767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focus for a few moments on two key elements of healthy soil – soils organic matter and resistance to erosion.  These are two areas where agriculture has made progress in recent years.</a:t>
            </a:r>
          </a:p>
        </p:txBody>
      </p:sp>
      <p:sp>
        <p:nvSpPr>
          <p:cNvPr id="4" name="Slide Number Placeholder 3"/>
          <p:cNvSpPr>
            <a:spLocks noGrp="1"/>
          </p:cNvSpPr>
          <p:nvPr>
            <p:ph type="sldNum" sz="quarter" idx="10"/>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6745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MS PGothic" charset="-128"/>
              </a:rPr>
              <a:t>Soil organic matter is on important measure of soil health.</a:t>
            </a:r>
          </a:p>
          <a:p>
            <a:endParaRPr lang="en-US" altLang="en-US" dirty="0">
              <a:ea typeface="MS PGothic" charset="-128"/>
            </a:endParaRPr>
          </a:p>
          <a:p>
            <a:r>
              <a:rPr lang="en-US" altLang="en-US" dirty="0">
                <a:ea typeface="MS PGothic" charset="-128"/>
              </a:rPr>
              <a:t>This chart shows how the organic matter on the prairies is changing over time.  Back in 1981, soil organic matter was being depleted.  But modern agriculture – including new pant breeding techniques, precision agriculture, conservation</a:t>
            </a:r>
            <a:r>
              <a:rPr lang="en-US" altLang="en-US" baseline="0" dirty="0">
                <a:ea typeface="MS PGothic" charset="-128"/>
              </a:rPr>
              <a:t> tillage</a:t>
            </a:r>
            <a:r>
              <a:rPr lang="en-US" altLang="en-US" dirty="0">
                <a:ea typeface="MS PGothic" charset="-128"/>
              </a:rPr>
              <a:t>– has changed this picture dramatically.  Organic matter in prairie soils is increasing every year. </a:t>
            </a:r>
          </a:p>
          <a:p>
            <a:endParaRPr lang="en-US" altLang="en-US" dirty="0">
              <a:ea typeface="MS PGothic" charset="-128"/>
            </a:endParaRPr>
          </a:p>
          <a:p>
            <a:r>
              <a:rPr lang="en-US" altLang="en-US" dirty="0">
                <a:ea typeface="MS PGothic" charset="-128"/>
              </a:rPr>
              <a:t>What does this mean?  Well it means Canadian soil is healthier today than it was in 1981.  It is more productive, it is less susceptible to wind and soil erosion and is sequestering more and more carbon dioxide every year.</a:t>
            </a:r>
          </a:p>
          <a:p>
            <a:endParaRPr lang="en-US" altLang="en-US" dirty="0">
              <a:ea typeface="MS PGothic" charset="-128"/>
            </a:endParaRPr>
          </a:p>
          <a:p>
            <a:r>
              <a:rPr lang="en-US" altLang="en-US" dirty="0">
                <a:ea typeface="MS PGothic" charset="-128"/>
              </a:rPr>
              <a:t>As an aside, you will note that this data series ends in 2011.  We are anxiously waiting for the updates to the </a:t>
            </a:r>
            <a:r>
              <a:rPr lang="en-US" altLang="en-US" dirty="0" err="1">
                <a:ea typeface="MS PGothic" charset="-128"/>
              </a:rPr>
              <a:t>agro</a:t>
            </a:r>
            <a:r>
              <a:rPr lang="en-US" altLang="en-US" dirty="0">
                <a:ea typeface="MS PGothic" charset="-128"/>
              </a:rPr>
              <a:t>-ecology data set from the Government of Canada.  If there is anyone in the room from Agriculture and Agri-Food Canada, please forward on this request.  We cannot tell the story of Canadian agriculture’s sustainability without the data.</a:t>
            </a:r>
          </a:p>
          <a:p>
            <a:endParaRPr lang="en-US" altLang="en-US" dirty="0">
              <a:ea typeface="MS PGothic" charset="-128"/>
            </a:endParaRPr>
          </a:p>
        </p:txBody>
      </p:sp>
      <p:sp>
        <p:nvSpPr>
          <p:cNvPr id="4" name="Slide Number Placeholder 3"/>
          <p:cNvSpPr>
            <a:spLocks noGrp="1"/>
          </p:cNvSpPr>
          <p:nvPr>
            <p:ph type="sldNum" sz="quarter" idx="10"/>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427212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MS PGothic" charset="-128"/>
              </a:rPr>
              <a:t>This is a map of the prairie growing region, showing the increases in organic matter each year.  All of the green regions are showing significant increases in organic matter each year.</a:t>
            </a:r>
          </a:p>
          <a:p>
            <a:endParaRPr lang="en-US" altLang="en-US" dirty="0">
              <a:ea typeface="MS PGothic" charset="-128"/>
            </a:endParaRPr>
          </a:p>
          <a:p>
            <a:r>
              <a:rPr lang="en-US" altLang="en-US" dirty="0">
                <a:ea typeface="MS PGothic" charset="-128"/>
              </a:rPr>
              <a:t>All of that organic matter is also sequestered carbon, demonstrating another way modern Canadian agriculture is helping reduce greenhouse gasses.</a:t>
            </a:r>
          </a:p>
          <a:p>
            <a:endParaRPr lang="en-US" altLang="en-US" dirty="0">
              <a:ea typeface="MS PGothic" charset="-128"/>
            </a:endParaRPr>
          </a:p>
          <a:p>
            <a:endParaRPr lang="en-US" altLang="en-US" dirty="0">
              <a:ea typeface="MS PGothic" charset="-128"/>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260310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MS PGothic" charset="-128"/>
              </a:rPr>
              <a:t>Reducing wind and water soil erosion is another measure of sustainability.</a:t>
            </a:r>
          </a:p>
          <a:p>
            <a:endParaRPr lang="en-US" altLang="en-US" dirty="0">
              <a:ea typeface="MS PGothic" charset="-128"/>
            </a:endParaRPr>
          </a:p>
          <a:p>
            <a:r>
              <a:rPr lang="en-US" altLang="en-US" dirty="0">
                <a:ea typeface="MS PGothic" charset="-128"/>
              </a:rPr>
              <a:t>This map shows the very low incidence of soil erosion across the prairie growing region.</a:t>
            </a:r>
          </a:p>
          <a:p>
            <a:endParaRPr lang="en-US" altLang="en-US" dirty="0">
              <a:ea typeface="MS PGothic" charset="-128"/>
            </a:endParaRPr>
          </a:p>
          <a:p>
            <a:r>
              <a:rPr lang="en-US" altLang="en-US" dirty="0">
                <a:ea typeface="MS PGothic" charset="-128"/>
              </a:rPr>
              <a:t>This picture was not always this way.  The adoption of modern agricultural practices such as conservation tillage has meant that Canadian farmers are leading the way in the world regarding soil erosion losses.  Farmers are changing their agronomic practices because it makes good business sense.  Modern agriculture practices drive down costs per </a:t>
            </a:r>
            <a:r>
              <a:rPr lang="en-US" altLang="en-US" dirty="0" err="1">
                <a:ea typeface="MS PGothic" charset="-128"/>
              </a:rPr>
              <a:t>tonne</a:t>
            </a:r>
            <a:r>
              <a:rPr lang="en-US" altLang="en-US" dirty="0">
                <a:ea typeface="MS PGothic" charset="-128"/>
              </a:rPr>
              <a:t> of grain produced and increase the potential for profitability.  This is a good example of where environmentally sustainable practices are also economically sustainable in the long run.</a:t>
            </a:r>
          </a:p>
          <a:p>
            <a:endParaRPr lang="en-US" altLang="en-US" dirty="0">
              <a:ea typeface="MS PGothic" charset="-128"/>
            </a:endParaRPr>
          </a:p>
          <a:p>
            <a:endParaRPr lang="en-US" altLang="en-US" dirty="0">
              <a:ea typeface="MS PGothic" charset="-128"/>
            </a:endParaRPr>
          </a:p>
          <a:p>
            <a:endParaRPr lang="en-US" altLang="en-US" dirty="0">
              <a:ea typeface="MS PGothic" charset="-128"/>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385602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modern agricultural practices - such as conservation tillage, precision agriculture, growing use of cover crops – has resulted in improvements to soil health, there is still work to be done.  We need to get the message out that the agronomic practices that are good for soils health are also good for the economic well being of the farm.</a:t>
            </a:r>
          </a:p>
        </p:txBody>
      </p:sp>
      <p:sp>
        <p:nvSpPr>
          <p:cNvPr id="4" name="Slide Number Placeholder 3"/>
          <p:cNvSpPr>
            <a:spLocks noGrp="1"/>
          </p:cNvSpPr>
          <p:nvPr>
            <p:ph type="sldNum" sz="quarter" idx="10"/>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184955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this isn’t a photo from the Great Depression era of the 1930’s. This was taken this past June.</a:t>
            </a:r>
          </a:p>
          <a:p>
            <a:endParaRPr lang="en-US" dirty="0"/>
          </a:p>
          <a:p>
            <a:r>
              <a:rPr lang="en-US" dirty="0"/>
              <a:t>The answer is not blowing in the wind. In fact, this is bad for agriculture. It is bad for the economic health of farms.  And this is bad for our industry’s reputation.  How do we ensure that pictures like that are permanently relegated to history books? </a:t>
            </a:r>
          </a:p>
          <a:p>
            <a:endParaRPr lang="en-US" altLang="en-US" dirty="0">
              <a:ea typeface="MS PGothic" charset="-128"/>
            </a:endParaRPr>
          </a:p>
          <a:p>
            <a:endParaRPr lang="en-US" altLang="en-US" dirty="0">
              <a:ea typeface="MS PGothic" charset="-128"/>
            </a:endParaRPr>
          </a:p>
          <a:p>
            <a:endParaRPr lang="en-US" altLang="en-US" dirty="0">
              <a:ea typeface="MS PGothic" charset="-128"/>
            </a:endParaRP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428473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9/27/2019</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xmlns="">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9/27/2019</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xmlns="">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804383" y="5744291"/>
            <a:ext cx="1000091" cy="573074"/>
          </a:xfrm>
          <a:prstGeom prst="rect">
            <a:avLst/>
          </a:prstGeom>
        </p:spPr>
      </p:pic>
    </p:spTree>
    <p:extLst>
      <p:ext uri="{BB962C8B-B14F-4D97-AF65-F5344CB8AC3E}">
        <p14:creationId xmlns:p14="http://schemas.microsoft.com/office/powerpoint/2010/main" val="180653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Intr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C90DB88-BAEE-4DB5-8CC1-171F79B094A0}"/>
              </a:ext>
            </a:extLst>
          </p:cNvPr>
          <p:cNvSpPr/>
          <p:nvPr userDrawn="1"/>
        </p:nvSpPr>
        <p:spPr>
          <a:xfrm>
            <a:off x="2107162" y="1491996"/>
            <a:ext cx="7977678" cy="2562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Light" charset="0"/>
            </a:endParaRPr>
          </a:p>
        </p:txBody>
      </p:sp>
      <p:sp>
        <p:nvSpPr>
          <p:cNvPr id="7" name="Rectangle 6">
            <a:extLst>
              <a:ext uri="{FF2B5EF4-FFF2-40B4-BE49-F238E27FC236}">
                <a16:creationId xmlns:a16="http://schemas.microsoft.com/office/drawing/2014/main" xmlns="" id="{827A8E1E-641A-4154-9695-B865904E147C}"/>
              </a:ext>
            </a:extLst>
          </p:cNvPr>
          <p:cNvSpPr/>
          <p:nvPr userDrawn="1"/>
        </p:nvSpPr>
        <p:spPr>
          <a:xfrm rot="16200000">
            <a:off x="4414364" y="2727937"/>
            <a:ext cx="1883480" cy="48999"/>
          </a:xfrm>
          <a:prstGeom prst="rect">
            <a:avLst/>
          </a:prstGeom>
          <a:solidFill>
            <a:srgbClr val="78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77BC1F"/>
              </a:solidFill>
            </a:endParaRPr>
          </a:p>
        </p:txBody>
      </p:sp>
      <p:pic>
        <p:nvPicPr>
          <p:cNvPr id="8" name="Picture 7">
            <a:extLst>
              <a:ext uri="{FF2B5EF4-FFF2-40B4-BE49-F238E27FC236}">
                <a16:creationId xmlns:a16="http://schemas.microsoft.com/office/drawing/2014/main" xmlns="" id="{9A2AD2B1-4A20-4EB9-A632-611BBE0D75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363" y="2170616"/>
            <a:ext cx="2103672" cy="1205487"/>
          </a:xfrm>
          <a:prstGeom prst="rect">
            <a:avLst/>
          </a:prstGeom>
        </p:spPr>
      </p:pic>
      <p:sp>
        <p:nvSpPr>
          <p:cNvPr id="10" name="Text Placeholder 9">
            <a:extLst>
              <a:ext uri="{FF2B5EF4-FFF2-40B4-BE49-F238E27FC236}">
                <a16:creationId xmlns:a16="http://schemas.microsoft.com/office/drawing/2014/main" xmlns="" id="{103C3E7F-93AD-4CCE-92AB-BAD75C3DEDE5}"/>
              </a:ext>
            </a:extLst>
          </p:cNvPr>
          <p:cNvSpPr>
            <a:spLocks noGrp="1"/>
          </p:cNvSpPr>
          <p:nvPr>
            <p:ph type="body" sz="quarter" idx="10" hasCustomPrompt="1"/>
          </p:nvPr>
        </p:nvSpPr>
        <p:spPr>
          <a:xfrm>
            <a:off x="5331420" y="2072440"/>
            <a:ext cx="4753419" cy="719303"/>
          </a:xfrm>
          <a:prstGeom prst="rect">
            <a:avLst/>
          </a:prstGeom>
        </p:spPr>
        <p:txBody>
          <a:bodyPr anchor="b"/>
          <a:lstStyle>
            <a:lvl1pPr marL="0" indent="0" algn="ctr">
              <a:buNone/>
              <a:defRPr sz="3000" b="0" i="0">
                <a:solidFill>
                  <a:schemeClr val="accent1"/>
                </a:solidFill>
              </a:defRPr>
            </a:lvl1pPr>
          </a:lstStyle>
          <a:p>
            <a:pPr lvl="0"/>
            <a:r>
              <a:rPr lang="en-US" dirty="0"/>
              <a:t>Presentation Title</a:t>
            </a:r>
          </a:p>
        </p:txBody>
      </p:sp>
      <p:sp>
        <p:nvSpPr>
          <p:cNvPr id="12" name="Text Placeholder 11">
            <a:extLst>
              <a:ext uri="{FF2B5EF4-FFF2-40B4-BE49-F238E27FC236}">
                <a16:creationId xmlns:a16="http://schemas.microsoft.com/office/drawing/2014/main" xmlns="" id="{2457C7A6-516A-4BD4-B85E-43B776CAB978}"/>
              </a:ext>
            </a:extLst>
          </p:cNvPr>
          <p:cNvSpPr>
            <a:spLocks noGrp="1"/>
          </p:cNvSpPr>
          <p:nvPr>
            <p:ph type="body" sz="quarter" idx="11" hasCustomPrompt="1"/>
          </p:nvPr>
        </p:nvSpPr>
        <p:spPr>
          <a:xfrm>
            <a:off x="5331420" y="2878851"/>
            <a:ext cx="4753419" cy="246307"/>
          </a:xfrm>
          <a:prstGeom prst="rect">
            <a:avLst/>
          </a:prstGeom>
        </p:spPr>
        <p:txBody>
          <a:bodyPr/>
          <a:lstStyle>
            <a:lvl1pPr marL="0" indent="0" algn="ctr">
              <a:buNone/>
              <a:defRPr sz="1200" i="1"/>
            </a:lvl1pPr>
          </a:lstStyle>
          <a:p>
            <a:pPr lvl="0"/>
            <a:r>
              <a:rPr lang="en-US" dirty="0"/>
              <a:t>Name, Position    /    Date</a:t>
            </a:r>
            <a:endParaRPr lang="en-CA" dirty="0"/>
          </a:p>
        </p:txBody>
      </p:sp>
    </p:spTree>
    <p:extLst>
      <p:ext uri="{BB962C8B-B14F-4D97-AF65-F5344CB8AC3E}">
        <p14:creationId xmlns:p14="http://schemas.microsoft.com/office/powerpoint/2010/main" val="225744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147" name="Picture 3" descr="X:\Sharing\Steve\New Crop Presentation Template\images\CWRS harvest_Manitou_MB_150827_08_extra vignette_2s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26" y="-37304"/>
            <a:ext cx="12258323" cy="689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147" name="Picture 3" descr="X:\Sharing\Steve\New Crop Presentation Template\images\CWRS harvest_Manitou_MB_150827_08_extra vignette_2s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26" y="-37304"/>
            <a:ext cx="12258323" cy="68953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tx1"/>
                </a:solidFill>
              </a:defRPr>
            </a:lvl1pPr>
          </a:lstStyle>
          <a:p>
            <a:pPr eaLnBrk="1" fontAlgn="auto" hangingPunct="1">
              <a:spcAft>
                <a:spcPts val="0"/>
              </a:spcAft>
              <a:defRPr/>
            </a:pPr>
            <a:r>
              <a:rPr lang="en-US" dirty="0"/>
              <a:t>Presentation Title</a:t>
            </a:r>
            <a:endParaRPr lang="en-US" dirty="0">
              <a:ea typeface="+mj-ea"/>
              <a:cs typeface="+mj-cs"/>
            </a:endParaRPr>
          </a:p>
        </p:txBody>
      </p:sp>
      <p:pic>
        <p:nvPicPr>
          <p:cNvPr id="9" name="Picture 8" descr="Canadian Wheat Logo and Tagline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Tree>
    <p:extLst>
      <p:ext uri="{BB962C8B-B14F-4D97-AF65-F5344CB8AC3E}">
        <p14:creationId xmlns:p14="http://schemas.microsoft.com/office/powerpoint/2010/main" val="41527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2" descr="X:\Sharing\Steve\New Crop Presentation Template\2018 Powerpoint Files\images\BG_field with combines.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18222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BG_sunny field and sky.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23391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BG_seeding_sm.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13805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BG_keep it clean.jpg"/>
          <p:cNvPicPr>
            <a:picLocks noChangeAspect="1"/>
          </p:cNvPicPr>
          <p:nvPr userDrawn="1"/>
        </p:nvPicPr>
        <p:blipFill>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1223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2" descr="X:\Sharing\Steve\New Crop Presentation Template\images\Images From Website\top_banner.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830" b="-457"/>
          <a:stretch/>
        </p:blipFill>
        <p:spPr bwMode="auto">
          <a:xfrm>
            <a:off x="-18197" y="2"/>
            <a:ext cx="12210197" cy="69283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6"/>
            <a:ext cx="10972800" cy="1143000"/>
          </a:xfrm>
        </p:spPr>
        <p:txBody>
          <a:bodyPr/>
          <a:lstStyle>
            <a:lvl1pPr>
              <a:defRPr>
                <a:solidFill>
                  <a:schemeClr val="tx1"/>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925416"/>
            <a:ext cx="10972800" cy="3999134"/>
          </a:xfrm>
          <a:prstGeom prst="rect">
            <a:avLst/>
          </a:prstGeom>
        </p:spPr>
        <p:txBody>
          <a:bodyPr/>
          <a:lstStyle>
            <a:lvl1pPr>
              <a:defRPr>
                <a:solidFill>
                  <a:schemeClr val="tx1"/>
                </a:solidFill>
              </a:defRPr>
            </a:lvl1pPr>
            <a:lvl2pPr marL="756000" indent="-410400">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142328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2" descr="X:\Sharing\Steve\New Crop Presentation Template\images\Images From Website\top_banner.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830" b="-457"/>
          <a:stretch/>
        </p:blipFill>
        <p:spPr bwMode="auto">
          <a:xfrm>
            <a:off x="-18197" y="2"/>
            <a:ext cx="12210197" cy="69283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tx1"/>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486189"/>
            <a:ext cx="10972800" cy="4438361"/>
          </a:xfrm>
          <a:prstGeom prst="rect">
            <a:avLst/>
          </a:prstGeom>
        </p:spPr>
        <p:txBody>
          <a:bodyPr/>
          <a:lstStyle>
            <a:lvl1pPr>
              <a:defRPr>
                <a:solidFill>
                  <a:schemeClr val="tx1"/>
                </a:solidFill>
              </a:defRPr>
            </a:lvl1pPr>
            <a:lvl2pPr marL="756000" indent="-410400">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pic>
        <p:nvPicPr>
          <p:cNvPr id="8" name="Picture 7" descr="Canadian Wheat Logo and Tagline_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10" name="TextBox 9"/>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rgbClr val="000000"/>
                </a:solidFill>
              </a:rPr>
              <a:t>www.CanadianWheat.ca</a:t>
            </a:r>
          </a:p>
        </p:txBody>
      </p:sp>
    </p:spTree>
    <p:extLst>
      <p:ext uri="{BB962C8B-B14F-4D97-AF65-F5344CB8AC3E}">
        <p14:creationId xmlns:p14="http://schemas.microsoft.com/office/powerpoint/2010/main" val="32707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050" name="Picture 2" descr="X:\Sharing\Steve\New Crop Presentation Template\2018 Powerpoint Files\images\BG_field ariel.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bg2"/>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486189"/>
            <a:ext cx="10972800" cy="4438361"/>
          </a:xfrm>
          <a:prstGeom prst="rect">
            <a:avLst/>
          </a:prstGeom>
        </p:spPr>
        <p:txBody>
          <a:bodyPr/>
          <a:lstStyle>
            <a:lvl1pPr>
              <a:defRPr>
                <a:solidFill>
                  <a:schemeClr val="bg2"/>
                </a:solidFill>
              </a:defRPr>
            </a:lvl1pPr>
            <a:lvl2pPr marL="756000" indent="-410400">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Tree>
    <p:extLst>
      <p:ext uri="{BB962C8B-B14F-4D97-AF65-F5344CB8AC3E}">
        <p14:creationId xmlns:p14="http://schemas.microsoft.com/office/powerpoint/2010/main" val="176094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050" name="Picture 2" descr="X:\Sharing\Steve\New Crop Presentation Template\2018 Powerpoint Files\images\BG_straw and soil_sm.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bg2"/>
                </a:solidFill>
              </a:defRPr>
            </a:lvl1pPr>
          </a:lstStyle>
          <a:p>
            <a:r>
              <a:rPr lang="en-CA" dirty="0"/>
              <a:t>Click to edit Master title style</a:t>
            </a:r>
            <a:endParaRPr lang="en-US" dirty="0"/>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7" name="Content Placeholder 2"/>
          <p:cNvSpPr>
            <a:spLocks noGrp="1"/>
          </p:cNvSpPr>
          <p:nvPr>
            <p:ph idx="1"/>
          </p:nvPr>
        </p:nvSpPr>
        <p:spPr>
          <a:xfrm>
            <a:off x="609600" y="1486189"/>
            <a:ext cx="10972800" cy="4438361"/>
          </a:xfrm>
          <a:prstGeom prst="rect">
            <a:avLst/>
          </a:prstGeom>
        </p:spPr>
        <p:txBody>
          <a:bodyPr/>
          <a:lstStyle>
            <a:lvl1pPr>
              <a:defRPr>
                <a:solidFill>
                  <a:schemeClr val="bg2"/>
                </a:solidFill>
              </a:defRPr>
            </a:lvl1pPr>
            <a:lvl2pPr marL="757080" indent="-411480">
              <a:buFont typeface="Wingdings" charset="2"/>
              <a:buChar cha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176877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descr="BG_pasta.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609600" y="502376"/>
            <a:ext cx="10972800" cy="1143000"/>
          </a:xfrm>
        </p:spPr>
        <p:txBody>
          <a:bodyPr/>
          <a:lstStyle>
            <a:lvl1pPr>
              <a:defRPr>
                <a:solidFill>
                  <a:schemeClr val="bg2"/>
                </a:solidFill>
              </a:defRPr>
            </a:lvl1pPr>
          </a:lstStyle>
          <a:p>
            <a:r>
              <a:rPr lang="en-CA" dirty="0"/>
              <a:t>Click to edit Master title style</a:t>
            </a:r>
            <a:endParaRPr lang="en-US" dirty="0"/>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7" name="Content Placeholder 2"/>
          <p:cNvSpPr>
            <a:spLocks noGrp="1"/>
          </p:cNvSpPr>
          <p:nvPr>
            <p:ph idx="1"/>
          </p:nvPr>
        </p:nvSpPr>
        <p:spPr>
          <a:xfrm>
            <a:off x="609600" y="1925416"/>
            <a:ext cx="10972800" cy="3999134"/>
          </a:xfrm>
          <a:prstGeom prst="rect">
            <a:avLst/>
          </a:prstGeom>
        </p:spPr>
        <p:txBody>
          <a:bodyPr/>
          <a:lstStyle>
            <a:lvl1pPr>
              <a:defRPr>
                <a:solidFill>
                  <a:schemeClr val="bg2"/>
                </a:solidFill>
              </a:defRPr>
            </a:lvl1pPr>
            <a:lvl2pPr marL="756000" indent="-410400">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172997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CA" dirty="0"/>
              <a:t>Click to edit Master title style</a:t>
            </a:r>
            <a:endParaRPr lang="en-US" dirty="0"/>
          </a:p>
        </p:txBody>
      </p:sp>
      <p:sp>
        <p:nvSpPr>
          <p:cNvPr id="3" name="Date Placeholder 3"/>
          <p:cNvSpPr>
            <a:spLocks noGrp="1"/>
          </p:cNvSpPr>
          <p:nvPr>
            <p:ph type="dt" sz="half" idx="10"/>
          </p:nvPr>
        </p:nvSpPr>
        <p:spPr>
          <a:xfrm>
            <a:off x="1295400" y="6381753"/>
            <a:ext cx="2844800" cy="365125"/>
          </a:xfrm>
          <a:prstGeom prst="rect">
            <a:avLst/>
          </a:prstGeom>
        </p:spPr>
        <p:txBody>
          <a:bodyPr/>
          <a:lstStyle>
            <a:lvl1pPr>
              <a:defRPr>
                <a:cs typeface="MS PGothic" charset="0"/>
              </a:defRPr>
            </a:lvl1pPr>
          </a:lstStyle>
          <a:p>
            <a:pPr>
              <a:defRPr/>
            </a:pPr>
            <a:fld id="{445078D9-A5CF-2F46-992F-D0D4A3B598A5}" type="datetimeFigureOut">
              <a:rPr lang="en-US"/>
              <a:pPr>
                <a:defRPr/>
              </a:pPr>
              <a:t>9/27/2019</a:t>
            </a:fld>
            <a:endParaRPr lang="en-US"/>
          </a:p>
        </p:txBody>
      </p:sp>
      <p:sp>
        <p:nvSpPr>
          <p:cNvPr id="4" name="Slide Number Placeholder 5"/>
          <p:cNvSpPr>
            <a:spLocks noGrp="1"/>
          </p:cNvSpPr>
          <p:nvPr>
            <p:ph type="sldNum" sz="quarter" idx="11"/>
          </p:nvPr>
        </p:nvSpPr>
        <p:spPr>
          <a:xfrm>
            <a:off x="624417" y="6381753"/>
            <a:ext cx="922867" cy="365125"/>
          </a:xfrm>
          <a:prstGeom prst="rect">
            <a:avLst/>
          </a:prstGeom>
        </p:spPr>
        <p:txBody>
          <a:bodyPr/>
          <a:lstStyle>
            <a:lvl1pPr>
              <a:defRPr>
                <a:cs typeface="MS PGothic" charset="0"/>
              </a:defRPr>
            </a:lvl1pPr>
          </a:lstStyle>
          <a:p>
            <a:pPr>
              <a:defRPr/>
            </a:pPr>
            <a:fld id="{D80151E0-1407-B045-A623-6D08114833BC}" type="slidenum">
              <a:rPr lang="en-US"/>
              <a:pPr>
                <a:defRPr/>
              </a:pPr>
              <a:t>‹#›</a:t>
            </a:fld>
            <a:endParaRPr lang="en-US"/>
          </a:p>
        </p:txBody>
      </p:sp>
    </p:spTree>
    <p:extLst>
      <p:ext uri="{BB962C8B-B14F-4D97-AF65-F5344CB8AC3E}">
        <p14:creationId xmlns:p14="http://schemas.microsoft.com/office/powerpoint/2010/main" val="66102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324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95400" y="6381751"/>
            <a:ext cx="2844800" cy="365125"/>
          </a:xfrm>
          <a:prstGeom prst="rect">
            <a:avLst/>
          </a:prstGeom>
        </p:spPr>
        <p:txBody>
          <a:bodyPr/>
          <a:lstStyle>
            <a:lvl1pPr>
              <a:defRPr>
                <a:cs typeface="MS PGothic" charset="0"/>
              </a:defRPr>
            </a:lvl1pPr>
          </a:lstStyle>
          <a:p>
            <a:pPr>
              <a:defRPr/>
            </a:pPr>
            <a:fld id="{AE64403B-CD05-B147-AC85-1D9FF9D387B3}" type="datetimeFigureOut">
              <a:rPr lang="en-US"/>
              <a:pPr>
                <a:defRPr/>
              </a:pPr>
              <a:t>9/27/2019</a:t>
            </a:fld>
            <a:endParaRPr lang="en-US"/>
          </a:p>
        </p:txBody>
      </p:sp>
      <p:sp>
        <p:nvSpPr>
          <p:cNvPr id="5" name="Slide Number Placeholder 5"/>
          <p:cNvSpPr>
            <a:spLocks noGrp="1"/>
          </p:cNvSpPr>
          <p:nvPr>
            <p:ph type="sldNum" sz="quarter" idx="11"/>
          </p:nvPr>
        </p:nvSpPr>
        <p:spPr>
          <a:xfrm>
            <a:off x="624417" y="6381751"/>
            <a:ext cx="922867" cy="365125"/>
          </a:xfrm>
          <a:prstGeom prst="rect">
            <a:avLst/>
          </a:prstGeom>
        </p:spPr>
        <p:txBody>
          <a:bodyPr/>
          <a:lstStyle>
            <a:lvl1pPr>
              <a:defRPr>
                <a:cs typeface="MS PGothic" charset="0"/>
              </a:defRPr>
            </a:lvl1pPr>
          </a:lstStyle>
          <a:p>
            <a:pPr>
              <a:defRPr/>
            </a:pPr>
            <a:fld id="{C38AB2DA-3565-714D-B618-A9F8FF7195F5}" type="slidenum">
              <a:rPr lang="en-US"/>
              <a:pPr>
                <a:defRPr/>
              </a:pPr>
              <a:t>‹#›</a:t>
            </a:fld>
            <a:endParaRPr lang="en-US"/>
          </a:p>
        </p:txBody>
      </p:sp>
    </p:spTree>
    <p:extLst>
      <p:ext uri="{BB962C8B-B14F-4D97-AF65-F5344CB8AC3E}">
        <p14:creationId xmlns:p14="http://schemas.microsoft.com/office/powerpoint/2010/main" val="23954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147" name="Picture 3" descr="X:\Sharing\Steve\New Crop Presentation Template\images\CWRS harvest_Manitou_MB_150827_08_extra vignette_2s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26" y="-37304"/>
            <a:ext cx="12258323" cy="689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4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147" name="Picture 3" descr="X:\Sharing\Steve\New Crop Presentation Template\images\CWRS harvest_Manitou_MB_150827_08_extra vignette_2s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26" y="-37304"/>
            <a:ext cx="12258323" cy="68953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tx1"/>
                </a:solidFill>
              </a:defRPr>
            </a:lvl1pPr>
          </a:lstStyle>
          <a:p>
            <a:pPr eaLnBrk="1" fontAlgn="auto" hangingPunct="1">
              <a:spcAft>
                <a:spcPts val="0"/>
              </a:spcAft>
              <a:defRPr/>
            </a:pPr>
            <a:r>
              <a:rPr lang="en-US" dirty="0"/>
              <a:t>Presentation Title</a:t>
            </a:r>
            <a:endParaRPr lang="en-US" dirty="0">
              <a:ea typeface="+mj-ea"/>
              <a:cs typeface="+mj-cs"/>
            </a:endParaRPr>
          </a:p>
        </p:txBody>
      </p:sp>
      <p:pic>
        <p:nvPicPr>
          <p:cNvPr id="9" name="Picture 8" descr="Canadian Wheat Logo and Tagline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Tree>
    <p:extLst>
      <p:ext uri="{BB962C8B-B14F-4D97-AF65-F5344CB8AC3E}">
        <p14:creationId xmlns:p14="http://schemas.microsoft.com/office/powerpoint/2010/main" val="332607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2" descr="X:\Sharing\Steve\New Crop Presentation Template\2018 Powerpoint Files\images\BG_field with combines.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16112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9/27/2019</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xmlns="">
        <p15:guide id="1" pos="64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BG_sunny field and sky.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367661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BG_seeding_sm.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32063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BG_keep it clean.jpg"/>
          <p:cNvPicPr>
            <a:picLocks noChangeAspect="1"/>
          </p:cNvPicPr>
          <p:nvPr userDrawn="1"/>
        </p:nvPicPr>
        <p:blipFill>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Canadian Wheat Logo and Tagline_W.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969" y="313674"/>
            <a:ext cx="2609259" cy="981733"/>
          </a:xfrm>
          <a:prstGeom prst="rect">
            <a:avLst/>
          </a:prstGeom>
          <a:effectLst>
            <a:outerShdw blurRad="247650" dist="38100" dir="2700000" algn="tl" rotWithShape="0">
              <a:prstClr val="black">
                <a:alpha val="64000"/>
              </a:prstClr>
            </a:outerShdw>
          </a:effectLst>
        </p:spPr>
      </p:pic>
      <p:sp>
        <p:nvSpPr>
          <p:cNvPr id="5" name="Title 1"/>
          <p:cNvSpPr>
            <a:spLocks noGrp="1"/>
          </p:cNvSpPr>
          <p:nvPr>
            <p:ph type="ctrTitle"/>
          </p:nvPr>
        </p:nvSpPr>
        <p:spPr>
          <a:xfrm>
            <a:off x="-48124" y="2890789"/>
            <a:ext cx="12240131" cy="684212"/>
          </a:xfrm>
        </p:spPr>
        <p:txBody>
          <a:bodyPr rtlCol="0" anchor="ctr">
            <a:noAutofit/>
          </a:bodyPr>
          <a:lstStyle>
            <a:lvl1pPr algn="ctr" eaLnBrk="1" fontAlgn="auto" hangingPunct="1">
              <a:spcAft>
                <a:spcPts val="0"/>
              </a:spcAft>
              <a:defRPr sz="3840">
                <a:solidFill>
                  <a:schemeClr val="bg1"/>
                </a:solidFill>
                <a:effectLst/>
              </a:defRPr>
            </a:lvl1pPr>
          </a:lstStyle>
          <a:p>
            <a:pPr eaLnBrk="1" fontAlgn="auto" hangingPunct="1">
              <a:spcAft>
                <a:spcPts val="0"/>
              </a:spcAft>
              <a:defRPr/>
            </a:pPr>
            <a:r>
              <a:rPr lang="en-US" dirty="0"/>
              <a:t>Presentation Title</a:t>
            </a:r>
            <a:endParaRPr lang="en-US" dirty="0">
              <a:ea typeface="+mj-ea"/>
              <a:cs typeface="+mj-cs"/>
            </a:endParaRPr>
          </a:p>
        </p:txBody>
      </p:sp>
    </p:spTree>
    <p:extLst>
      <p:ext uri="{BB962C8B-B14F-4D97-AF65-F5344CB8AC3E}">
        <p14:creationId xmlns:p14="http://schemas.microsoft.com/office/powerpoint/2010/main" val="309943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2" descr="X:\Sharing\Steve\New Crop Presentation Template\images\Images From Website\top_banner.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830" b="-457"/>
          <a:stretch/>
        </p:blipFill>
        <p:spPr bwMode="auto">
          <a:xfrm>
            <a:off x="-18197" y="2"/>
            <a:ext cx="12210197" cy="69283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6"/>
            <a:ext cx="10972800" cy="1143000"/>
          </a:xfrm>
        </p:spPr>
        <p:txBody>
          <a:bodyPr/>
          <a:lstStyle>
            <a:lvl1pPr>
              <a:defRPr>
                <a:solidFill>
                  <a:schemeClr val="tx1"/>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925416"/>
            <a:ext cx="10972800" cy="3999134"/>
          </a:xfrm>
          <a:prstGeom prst="rect">
            <a:avLst/>
          </a:prstGeom>
        </p:spPr>
        <p:txBody>
          <a:bodyPr/>
          <a:lstStyle>
            <a:lvl1pPr>
              <a:defRPr>
                <a:solidFill>
                  <a:schemeClr val="tx1"/>
                </a:solidFill>
              </a:defRPr>
            </a:lvl1pPr>
            <a:lvl2pPr marL="756000" indent="-410400">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4503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2" descr="X:\Sharing\Steve\New Crop Presentation Template\images\Images From Website\top_banner.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830" b="-457"/>
          <a:stretch/>
        </p:blipFill>
        <p:spPr bwMode="auto">
          <a:xfrm>
            <a:off x="-18197" y="2"/>
            <a:ext cx="12210197" cy="69283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tx1"/>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486189"/>
            <a:ext cx="10972800" cy="4438361"/>
          </a:xfrm>
          <a:prstGeom prst="rect">
            <a:avLst/>
          </a:prstGeom>
        </p:spPr>
        <p:txBody>
          <a:bodyPr/>
          <a:lstStyle>
            <a:lvl1pPr>
              <a:defRPr>
                <a:solidFill>
                  <a:schemeClr val="tx1"/>
                </a:solidFill>
              </a:defRPr>
            </a:lvl1pPr>
            <a:lvl2pPr marL="756000" indent="-410400">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pic>
        <p:nvPicPr>
          <p:cNvPr id="8" name="Picture 7" descr="Canadian Wheat Logo and Tagline_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10" name="TextBox 9"/>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rgbClr val="000000"/>
                </a:solidFill>
              </a:rPr>
              <a:t>www.CanadianWheat.ca</a:t>
            </a:r>
          </a:p>
        </p:txBody>
      </p:sp>
    </p:spTree>
    <p:extLst>
      <p:ext uri="{BB962C8B-B14F-4D97-AF65-F5344CB8AC3E}">
        <p14:creationId xmlns:p14="http://schemas.microsoft.com/office/powerpoint/2010/main" val="14716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050" name="Picture 2" descr="X:\Sharing\Steve\New Crop Presentation Template\2018 Powerpoint Files\images\BG_field ariel.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bg2"/>
                </a:solidFill>
              </a:defRPr>
            </a:lvl1pPr>
          </a:lstStyle>
          <a:p>
            <a:r>
              <a:rPr lang="en-CA" dirty="0"/>
              <a:t>Click to edit Master title style</a:t>
            </a:r>
            <a:endParaRPr lang="en-US" dirty="0"/>
          </a:p>
        </p:txBody>
      </p:sp>
      <p:sp>
        <p:nvSpPr>
          <p:cNvPr id="11" name="Content Placeholder 2"/>
          <p:cNvSpPr>
            <a:spLocks noGrp="1"/>
          </p:cNvSpPr>
          <p:nvPr>
            <p:ph idx="1"/>
          </p:nvPr>
        </p:nvSpPr>
        <p:spPr>
          <a:xfrm>
            <a:off x="609600" y="1486189"/>
            <a:ext cx="10972800" cy="4438361"/>
          </a:xfrm>
          <a:prstGeom prst="rect">
            <a:avLst/>
          </a:prstGeom>
        </p:spPr>
        <p:txBody>
          <a:bodyPr/>
          <a:lstStyle>
            <a:lvl1pPr>
              <a:defRPr>
                <a:solidFill>
                  <a:schemeClr val="bg2"/>
                </a:solidFill>
              </a:defRPr>
            </a:lvl1pPr>
            <a:lvl2pPr marL="756000" indent="-410400">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Tree>
    <p:extLst>
      <p:ext uri="{BB962C8B-B14F-4D97-AF65-F5344CB8AC3E}">
        <p14:creationId xmlns:p14="http://schemas.microsoft.com/office/powerpoint/2010/main" val="209574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050" name="Picture 2" descr="X:\Sharing\Steve\New Crop Presentation Template\2018 Powerpoint Files\images\BG_straw and soil_sm.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609600" y="502377"/>
            <a:ext cx="10972800" cy="650462"/>
          </a:xfrm>
        </p:spPr>
        <p:txBody>
          <a:bodyPr/>
          <a:lstStyle>
            <a:lvl1pPr>
              <a:defRPr>
                <a:solidFill>
                  <a:schemeClr val="bg2"/>
                </a:solidFill>
              </a:defRPr>
            </a:lvl1pPr>
          </a:lstStyle>
          <a:p>
            <a:r>
              <a:rPr lang="en-CA" dirty="0"/>
              <a:t>Click to edit Master title style</a:t>
            </a:r>
            <a:endParaRPr lang="en-US" dirty="0"/>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7" name="Content Placeholder 2"/>
          <p:cNvSpPr>
            <a:spLocks noGrp="1"/>
          </p:cNvSpPr>
          <p:nvPr>
            <p:ph idx="1"/>
          </p:nvPr>
        </p:nvSpPr>
        <p:spPr>
          <a:xfrm>
            <a:off x="609600" y="1486189"/>
            <a:ext cx="10972800" cy="4438361"/>
          </a:xfrm>
          <a:prstGeom prst="rect">
            <a:avLst/>
          </a:prstGeom>
        </p:spPr>
        <p:txBody>
          <a:bodyPr/>
          <a:lstStyle>
            <a:lvl1pPr>
              <a:defRPr>
                <a:solidFill>
                  <a:schemeClr val="bg2"/>
                </a:solidFill>
              </a:defRPr>
            </a:lvl1pPr>
            <a:lvl2pPr marL="757080" indent="-411480">
              <a:buFont typeface="Wingdings" charset="2"/>
              <a:buChar cha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27193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descr="BG_pasta.jpg"/>
          <p:cNvPicPr>
            <a:picLocks noChangeAspect="1"/>
          </p:cNvPicPr>
          <p:nvPr userDrawn="1"/>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609600" y="502376"/>
            <a:ext cx="10972800" cy="1143000"/>
          </a:xfrm>
        </p:spPr>
        <p:txBody>
          <a:bodyPr/>
          <a:lstStyle>
            <a:lvl1pPr>
              <a:defRPr>
                <a:solidFill>
                  <a:schemeClr val="bg2"/>
                </a:solidFill>
              </a:defRPr>
            </a:lvl1pPr>
          </a:lstStyle>
          <a:p>
            <a:r>
              <a:rPr lang="en-CA" dirty="0"/>
              <a:t>Click to edit Master title style</a:t>
            </a:r>
            <a:endParaRPr lang="en-US" dirty="0"/>
          </a:p>
        </p:txBody>
      </p:sp>
      <p:sp>
        <p:nvSpPr>
          <p:cNvPr id="13" name="TextBox 12"/>
          <p:cNvSpPr txBox="1"/>
          <p:nvPr userDrawn="1"/>
        </p:nvSpPr>
        <p:spPr>
          <a:xfrm>
            <a:off x="525545" y="6389472"/>
            <a:ext cx="10720361" cy="286232"/>
          </a:xfrm>
          <a:prstGeom prst="rect">
            <a:avLst/>
          </a:prstGeom>
          <a:noFill/>
        </p:spPr>
        <p:txBody>
          <a:bodyPr wrap="square" rtlCol="0">
            <a:spAutoFit/>
          </a:bodyPr>
          <a:lstStyle/>
          <a:p>
            <a:pPr algn="l"/>
            <a:r>
              <a:rPr lang="en-US" sz="1260" b="1" i="1" dirty="0">
                <a:solidFill>
                  <a:schemeClr val="bg1"/>
                </a:solidFill>
              </a:rPr>
              <a:t>www.CanadianWheat.ca</a:t>
            </a:r>
          </a:p>
        </p:txBody>
      </p:sp>
      <p:pic>
        <p:nvPicPr>
          <p:cNvPr id="16" name="Picture 15" descr="Canadian Wheat Logo and Tagline_WY.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26835" y="5924550"/>
            <a:ext cx="1846683" cy="694814"/>
          </a:xfrm>
          <a:prstGeom prst="rect">
            <a:avLst/>
          </a:prstGeom>
        </p:spPr>
      </p:pic>
      <p:sp>
        <p:nvSpPr>
          <p:cNvPr id="7" name="Content Placeholder 2"/>
          <p:cNvSpPr>
            <a:spLocks noGrp="1"/>
          </p:cNvSpPr>
          <p:nvPr>
            <p:ph idx="1"/>
          </p:nvPr>
        </p:nvSpPr>
        <p:spPr>
          <a:xfrm>
            <a:off x="609600" y="1925416"/>
            <a:ext cx="10972800" cy="3999134"/>
          </a:xfrm>
          <a:prstGeom prst="rect">
            <a:avLst/>
          </a:prstGeom>
        </p:spPr>
        <p:txBody>
          <a:bodyPr/>
          <a:lstStyle>
            <a:lvl1pPr>
              <a:defRPr>
                <a:solidFill>
                  <a:schemeClr val="bg2"/>
                </a:solidFill>
              </a:defRPr>
            </a:lvl1pPr>
            <a:lvl2pPr marL="756000" indent="-410400">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3"/>
            <a:r>
              <a:rPr lang="en-CA" dirty="0"/>
              <a:t>Third level</a:t>
            </a:r>
          </a:p>
          <a:p>
            <a:pPr lvl="4"/>
            <a:r>
              <a:rPr lang="en-CA" dirty="0"/>
              <a:t>Fourth level</a:t>
            </a:r>
          </a:p>
        </p:txBody>
      </p:sp>
    </p:spTree>
    <p:extLst>
      <p:ext uri="{BB962C8B-B14F-4D97-AF65-F5344CB8AC3E}">
        <p14:creationId xmlns:p14="http://schemas.microsoft.com/office/powerpoint/2010/main" val="40352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CA" dirty="0"/>
              <a:t>Click to edit Master title style</a:t>
            </a:r>
            <a:endParaRPr lang="en-US" dirty="0"/>
          </a:p>
        </p:txBody>
      </p:sp>
      <p:sp>
        <p:nvSpPr>
          <p:cNvPr id="3" name="Date Placeholder 3"/>
          <p:cNvSpPr>
            <a:spLocks noGrp="1"/>
          </p:cNvSpPr>
          <p:nvPr>
            <p:ph type="dt" sz="half" idx="10"/>
          </p:nvPr>
        </p:nvSpPr>
        <p:spPr>
          <a:xfrm>
            <a:off x="1295400" y="6381753"/>
            <a:ext cx="2844800" cy="365125"/>
          </a:xfrm>
          <a:prstGeom prst="rect">
            <a:avLst/>
          </a:prstGeom>
        </p:spPr>
        <p:txBody>
          <a:bodyPr/>
          <a:lstStyle>
            <a:lvl1pPr>
              <a:defRPr>
                <a:cs typeface="MS PGothic" charset="0"/>
              </a:defRPr>
            </a:lvl1pPr>
          </a:lstStyle>
          <a:p>
            <a:pPr>
              <a:defRPr/>
            </a:pPr>
            <a:fld id="{445078D9-A5CF-2F46-992F-D0D4A3B598A5}" type="datetimeFigureOut">
              <a:rPr lang="en-US"/>
              <a:pPr>
                <a:defRPr/>
              </a:pPr>
              <a:t>9/27/2019</a:t>
            </a:fld>
            <a:endParaRPr lang="en-US"/>
          </a:p>
        </p:txBody>
      </p:sp>
      <p:sp>
        <p:nvSpPr>
          <p:cNvPr id="4" name="Slide Number Placeholder 5"/>
          <p:cNvSpPr>
            <a:spLocks noGrp="1"/>
          </p:cNvSpPr>
          <p:nvPr>
            <p:ph type="sldNum" sz="quarter" idx="11"/>
          </p:nvPr>
        </p:nvSpPr>
        <p:spPr>
          <a:xfrm>
            <a:off x="624417" y="6381753"/>
            <a:ext cx="922867" cy="365125"/>
          </a:xfrm>
          <a:prstGeom prst="rect">
            <a:avLst/>
          </a:prstGeom>
        </p:spPr>
        <p:txBody>
          <a:bodyPr/>
          <a:lstStyle>
            <a:lvl1pPr>
              <a:defRPr>
                <a:cs typeface="MS PGothic" charset="0"/>
              </a:defRPr>
            </a:lvl1pPr>
          </a:lstStyle>
          <a:p>
            <a:pPr>
              <a:defRPr/>
            </a:pPr>
            <a:fld id="{D80151E0-1407-B045-A623-6D08114833BC}" type="slidenum">
              <a:rPr lang="en-US"/>
              <a:pPr>
                <a:defRPr/>
              </a:pPr>
              <a:t>‹#›</a:t>
            </a:fld>
            <a:endParaRPr lang="en-US"/>
          </a:p>
        </p:txBody>
      </p:sp>
    </p:spTree>
    <p:extLst>
      <p:ext uri="{BB962C8B-B14F-4D97-AF65-F5344CB8AC3E}">
        <p14:creationId xmlns:p14="http://schemas.microsoft.com/office/powerpoint/2010/main" val="225742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324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95400" y="6381751"/>
            <a:ext cx="2844800" cy="365125"/>
          </a:xfrm>
          <a:prstGeom prst="rect">
            <a:avLst/>
          </a:prstGeom>
        </p:spPr>
        <p:txBody>
          <a:bodyPr/>
          <a:lstStyle>
            <a:lvl1pPr>
              <a:defRPr>
                <a:cs typeface="MS PGothic" charset="0"/>
              </a:defRPr>
            </a:lvl1pPr>
          </a:lstStyle>
          <a:p>
            <a:pPr>
              <a:defRPr/>
            </a:pPr>
            <a:fld id="{AE64403B-CD05-B147-AC85-1D9FF9D387B3}" type="datetimeFigureOut">
              <a:rPr lang="en-US"/>
              <a:pPr>
                <a:defRPr/>
              </a:pPr>
              <a:t>9/27/2019</a:t>
            </a:fld>
            <a:endParaRPr lang="en-US"/>
          </a:p>
        </p:txBody>
      </p:sp>
      <p:sp>
        <p:nvSpPr>
          <p:cNvPr id="5" name="Slide Number Placeholder 5"/>
          <p:cNvSpPr>
            <a:spLocks noGrp="1"/>
          </p:cNvSpPr>
          <p:nvPr>
            <p:ph type="sldNum" sz="quarter" idx="11"/>
          </p:nvPr>
        </p:nvSpPr>
        <p:spPr>
          <a:xfrm>
            <a:off x="624417" y="6381751"/>
            <a:ext cx="922867" cy="365125"/>
          </a:xfrm>
          <a:prstGeom prst="rect">
            <a:avLst/>
          </a:prstGeom>
        </p:spPr>
        <p:txBody>
          <a:bodyPr/>
          <a:lstStyle>
            <a:lvl1pPr>
              <a:defRPr>
                <a:cs typeface="MS PGothic" charset="0"/>
              </a:defRPr>
            </a:lvl1pPr>
          </a:lstStyle>
          <a:p>
            <a:pPr>
              <a:defRPr/>
            </a:pPr>
            <a:fld id="{C38AB2DA-3565-714D-B618-A9F8FF7195F5}" type="slidenum">
              <a:rPr lang="en-US"/>
              <a:pPr>
                <a:defRPr/>
              </a:pPr>
              <a:t>‹#›</a:t>
            </a:fld>
            <a:endParaRPr lang="en-US"/>
          </a:p>
        </p:txBody>
      </p:sp>
    </p:spTree>
    <p:extLst>
      <p:ext uri="{BB962C8B-B14F-4D97-AF65-F5344CB8AC3E}">
        <p14:creationId xmlns:p14="http://schemas.microsoft.com/office/powerpoint/2010/main" val="37781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9/27/2019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9/27/2019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9/27/2019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9/27/2019</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00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41687"/>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457200" rtl="0" eaLnBrk="1" latinLnBrk="0" hangingPunct="1">
        <a:lnSpc>
          <a:spcPct val="90000"/>
        </a:lnSpc>
        <a:spcBef>
          <a:spcPct val="0"/>
        </a:spcBef>
        <a:buNone/>
        <a:defRPr lang="en-US" sz="525" i="0" kern="1200" dirty="0">
          <a:solidFill>
            <a:schemeClr val="tx1"/>
          </a:solidFill>
          <a:latin typeface="Berlin Sans FB" panose="020E0602020502020306" pitchFamily="34" charset="0"/>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0237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dirty="0"/>
              <a:t>Click to edit Master title style</a:t>
            </a:r>
            <a:endParaRPr lang="en-US" dirty="0"/>
          </a:p>
        </p:txBody>
      </p:sp>
    </p:spTree>
    <p:extLst>
      <p:ext uri="{BB962C8B-B14F-4D97-AF65-F5344CB8AC3E}">
        <p14:creationId xmlns:p14="http://schemas.microsoft.com/office/powerpoint/2010/main" val="1512003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548640" rtl="0" eaLnBrk="1" fontAlgn="base" hangingPunct="1">
        <a:spcBef>
          <a:spcPct val="0"/>
        </a:spcBef>
        <a:spcAft>
          <a:spcPct val="0"/>
        </a:spcAft>
        <a:defRPr sz="3360" b="1" kern="1200">
          <a:solidFill>
            <a:schemeClr val="tx1"/>
          </a:solidFill>
          <a:latin typeface="+mj-lt"/>
          <a:ea typeface="ＭＳ Ｐゴシック" charset="0"/>
          <a:cs typeface="ＭＳ Ｐゴシック" charset="0"/>
        </a:defRPr>
      </a:lvl1pPr>
      <a:lvl2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2pPr>
      <a:lvl3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3pPr>
      <a:lvl4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4pPr>
      <a:lvl5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5pPr>
      <a:lvl6pPr marL="54864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6pPr>
      <a:lvl7pPr marL="109728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7pPr>
      <a:lvl8pPr marL="164592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8pPr>
      <a:lvl9pPr marL="219456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9pPr>
    </p:titleStyle>
    <p:bodyStyle>
      <a:lvl1pPr marL="411480" indent="-411480" algn="l" defTabSz="548640" rtl="0" eaLnBrk="1" fontAlgn="base" hangingPunct="1">
        <a:spcBef>
          <a:spcPct val="20000"/>
        </a:spcBef>
        <a:spcAft>
          <a:spcPct val="0"/>
        </a:spcAft>
        <a:buFont typeface="Arial" charset="0"/>
        <a:defRPr sz="2880" b="1" kern="1200">
          <a:solidFill>
            <a:schemeClr val="tx1"/>
          </a:solidFill>
          <a:latin typeface="+mn-lt"/>
          <a:ea typeface="ＭＳ Ｐゴシック" charset="0"/>
          <a:cs typeface="ＭＳ Ｐゴシック" charset="0"/>
        </a:defRPr>
      </a:lvl1pPr>
      <a:lvl2pPr marL="344806" indent="-344806" algn="l" defTabSz="548640" rtl="0" eaLnBrk="1" fontAlgn="base" hangingPunct="1">
        <a:spcBef>
          <a:spcPct val="20000"/>
        </a:spcBef>
        <a:spcAft>
          <a:spcPct val="0"/>
        </a:spcAft>
        <a:buFont typeface="Wingdings" panose="05000000000000000000" pitchFamily="2" charset="2"/>
        <a:buChar char="§"/>
        <a:defRPr sz="2400" b="1" kern="1200">
          <a:solidFill>
            <a:schemeClr val="tx1"/>
          </a:solidFill>
          <a:latin typeface="+mn-lt"/>
          <a:ea typeface="ＭＳ Ｐゴシック" charset="0"/>
          <a:cs typeface="+mn-cs"/>
        </a:defRPr>
      </a:lvl2pPr>
      <a:lvl3pPr marL="689610" indent="-344806" algn="l" defTabSz="548640" rtl="0" eaLnBrk="1" fontAlgn="base" hangingPunct="1">
        <a:spcBef>
          <a:spcPct val="20000"/>
        </a:spcBef>
        <a:spcAft>
          <a:spcPct val="0"/>
        </a:spcAft>
        <a:buFont typeface="Lucida Grande" charset="0"/>
        <a:buChar char="-"/>
        <a:defRPr sz="2400" kern="1200">
          <a:solidFill>
            <a:schemeClr val="tx1"/>
          </a:solidFill>
          <a:latin typeface="+mn-lt"/>
          <a:ea typeface="ＭＳ Ｐゴシック" charset="0"/>
          <a:cs typeface="+mn-cs"/>
        </a:defRPr>
      </a:lvl3pPr>
      <a:lvl4pPr marL="1036320" indent="-344806" algn="l" defTabSz="548640" rtl="0" eaLnBrk="1" fontAlgn="base" hangingPunct="1">
        <a:spcBef>
          <a:spcPct val="20000"/>
        </a:spcBef>
        <a:spcAft>
          <a:spcPct val="0"/>
        </a:spcAft>
        <a:buSzPct val="80000"/>
        <a:buFont typeface="Courier New" charset="0"/>
        <a:buChar char="o"/>
        <a:defRPr sz="2400" kern="1200">
          <a:solidFill>
            <a:schemeClr val="tx1"/>
          </a:solidFill>
          <a:latin typeface="+mn-lt"/>
          <a:ea typeface="ＭＳ Ｐゴシック" charset="0"/>
          <a:cs typeface="+mn-cs"/>
        </a:defRPr>
      </a:lvl4pPr>
      <a:lvl5pPr marL="1381126" indent="-344806" algn="l" defTabSz="54864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0237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dirty="0"/>
              <a:t>Click to edit Master title style</a:t>
            </a:r>
            <a:endParaRPr lang="en-US" dirty="0"/>
          </a:p>
        </p:txBody>
      </p:sp>
    </p:spTree>
    <p:extLst>
      <p:ext uri="{BB962C8B-B14F-4D97-AF65-F5344CB8AC3E}">
        <p14:creationId xmlns:p14="http://schemas.microsoft.com/office/powerpoint/2010/main" val="26639651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548640" rtl="0" eaLnBrk="1" fontAlgn="base" hangingPunct="1">
        <a:spcBef>
          <a:spcPct val="0"/>
        </a:spcBef>
        <a:spcAft>
          <a:spcPct val="0"/>
        </a:spcAft>
        <a:defRPr sz="3360" b="1" kern="1200">
          <a:solidFill>
            <a:schemeClr val="tx1"/>
          </a:solidFill>
          <a:latin typeface="+mj-lt"/>
          <a:ea typeface="ＭＳ Ｐゴシック" charset="0"/>
          <a:cs typeface="ＭＳ Ｐゴシック" charset="0"/>
        </a:defRPr>
      </a:lvl1pPr>
      <a:lvl2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2pPr>
      <a:lvl3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3pPr>
      <a:lvl4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4pPr>
      <a:lvl5pPr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5pPr>
      <a:lvl6pPr marL="54864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6pPr>
      <a:lvl7pPr marL="109728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7pPr>
      <a:lvl8pPr marL="164592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8pPr>
      <a:lvl9pPr marL="2194560" algn="ctr" defTabSz="548640" rtl="0" eaLnBrk="1" fontAlgn="base" hangingPunct="1">
        <a:spcBef>
          <a:spcPct val="0"/>
        </a:spcBef>
        <a:spcAft>
          <a:spcPct val="0"/>
        </a:spcAft>
        <a:defRPr sz="3840" b="1">
          <a:solidFill>
            <a:srgbClr val="5E390D"/>
          </a:solidFill>
          <a:latin typeface="Calibri" charset="0"/>
          <a:ea typeface="ＭＳ Ｐゴシック" charset="0"/>
          <a:cs typeface="ＭＳ Ｐゴシック" charset="0"/>
        </a:defRPr>
      </a:lvl9pPr>
    </p:titleStyle>
    <p:bodyStyle>
      <a:lvl1pPr marL="411480" indent="-411480" algn="l" defTabSz="548640" rtl="0" eaLnBrk="1" fontAlgn="base" hangingPunct="1">
        <a:spcBef>
          <a:spcPct val="20000"/>
        </a:spcBef>
        <a:spcAft>
          <a:spcPct val="0"/>
        </a:spcAft>
        <a:buFont typeface="Arial" charset="0"/>
        <a:defRPr sz="2880" b="1" kern="1200">
          <a:solidFill>
            <a:schemeClr val="tx1"/>
          </a:solidFill>
          <a:latin typeface="+mn-lt"/>
          <a:ea typeface="ＭＳ Ｐゴシック" charset="0"/>
          <a:cs typeface="ＭＳ Ｐゴシック" charset="0"/>
        </a:defRPr>
      </a:lvl1pPr>
      <a:lvl2pPr marL="344806" indent="-344806" algn="l" defTabSz="548640" rtl="0" eaLnBrk="1" fontAlgn="base" hangingPunct="1">
        <a:spcBef>
          <a:spcPct val="20000"/>
        </a:spcBef>
        <a:spcAft>
          <a:spcPct val="0"/>
        </a:spcAft>
        <a:buFont typeface="Wingdings" panose="05000000000000000000" pitchFamily="2" charset="2"/>
        <a:buChar char="§"/>
        <a:defRPr sz="2400" b="1" kern="1200">
          <a:solidFill>
            <a:schemeClr val="tx1"/>
          </a:solidFill>
          <a:latin typeface="+mn-lt"/>
          <a:ea typeface="ＭＳ Ｐゴシック" charset="0"/>
          <a:cs typeface="+mn-cs"/>
        </a:defRPr>
      </a:lvl2pPr>
      <a:lvl3pPr marL="689610" indent="-344806" algn="l" defTabSz="548640" rtl="0" eaLnBrk="1" fontAlgn="base" hangingPunct="1">
        <a:spcBef>
          <a:spcPct val="20000"/>
        </a:spcBef>
        <a:spcAft>
          <a:spcPct val="0"/>
        </a:spcAft>
        <a:buFont typeface="Lucida Grande" charset="0"/>
        <a:buChar char="-"/>
        <a:defRPr sz="2400" kern="1200">
          <a:solidFill>
            <a:schemeClr val="tx1"/>
          </a:solidFill>
          <a:latin typeface="+mn-lt"/>
          <a:ea typeface="ＭＳ Ｐゴシック" charset="0"/>
          <a:cs typeface="+mn-cs"/>
        </a:defRPr>
      </a:lvl3pPr>
      <a:lvl4pPr marL="1036320" indent="-344806" algn="l" defTabSz="548640" rtl="0" eaLnBrk="1" fontAlgn="base" hangingPunct="1">
        <a:spcBef>
          <a:spcPct val="20000"/>
        </a:spcBef>
        <a:spcAft>
          <a:spcPct val="0"/>
        </a:spcAft>
        <a:buSzPct val="80000"/>
        <a:buFont typeface="Courier New" charset="0"/>
        <a:buChar char="o"/>
        <a:defRPr sz="2400" kern="1200">
          <a:solidFill>
            <a:schemeClr val="tx1"/>
          </a:solidFill>
          <a:latin typeface="+mn-lt"/>
          <a:ea typeface="ＭＳ Ｐゴシック" charset="0"/>
          <a:cs typeface="+mn-cs"/>
        </a:defRPr>
      </a:lvl4pPr>
      <a:lvl5pPr marL="1381126" indent="-344806" algn="l" defTabSz="54864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F20784-F005-4AAA-A44F-B054BACC0A88}"/>
              </a:ext>
            </a:extLst>
          </p:cNvPr>
          <p:cNvSpPr>
            <a:spLocks noGrp="1"/>
          </p:cNvSpPr>
          <p:nvPr>
            <p:ph type="body" sz="quarter" idx="10"/>
          </p:nvPr>
        </p:nvSpPr>
        <p:spPr>
          <a:xfrm>
            <a:off x="5331619" y="2365906"/>
            <a:ext cx="4752181" cy="719303"/>
          </a:xfrm>
        </p:spPr>
        <p:txBody>
          <a:bodyPr/>
          <a:lstStyle/>
          <a:p>
            <a:r>
              <a:rPr lang="en-US" dirty="0">
                <a:solidFill>
                  <a:srgbClr val="77BC1F"/>
                </a:solidFill>
                <a:latin typeface="Calibri" panose="020F0502020204030204" pitchFamily="34" charset="0"/>
                <a:ea typeface="Lato Light" charset="0"/>
                <a:cs typeface="Calibri" panose="020F0502020204030204" pitchFamily="34" charset="0"/>
              </a:rPr>
              <a:t>SOIL</a:t>
            </a:r>
            <a:br>
              <a:rPr lang="en-US" dirty="0">
                <a:solidFill>
                  <a:srgbClr val="77BC1F"/>
                </a:solidFill>
                <a:latin typeface="Calibri" panose="020F0502020204030204" pitchFamily="34" charset="0"/>
                <a:ea typeface="Lato Light" charset="0"/>
                <a:cs typeface="Calibri" panose="020F0502020204030204" pitchFamily="34" charset="0"/>
              </a:rPr>
            </a:br>
            <a:r>
              <a:rPr lang="en-US" dirty="0">
                <a:solidFill>
                  <a:srgbClr val="77BC1F"/>
                </a:solidFill>
                <a:latin typeface="Calibri" panose="020F0502020204030204" pitchFamily="34" charset="0"/>
                <a:ea typeface="Lato Light" charset="0"/>
                <a:cs typeface="Calibri" panose="020F0502020204030204" pitchFamily="34" charset="0"/>
              </a:rPr>
              <a:t>SUSTAINABILITY</a:t>
            </a:r>
          </a:p>
        </p:txBody>
      </p:sp>
      <p:sp>
        <p:nvSpPr>
          <p:cNvPr id="3" name="Text Placeholder 2">
            <a:extLst>
              <a:ext uri="{FF2B5EF4-FFF2-40B4-BE49-F238E27FC236}">
                <a16:creationId xmlns:a16="http://schemas.microsoft.com/office/drawing/2014/main" xmlns="" id="{8F8A34C9-B07C-491E-B37C-444A883AAB18}"/>
              </a:ext>
            </a:extLst>
          </p:cNvPr>
          <p:cNvSpPr>
            <a:spLocks noGrp="1"/>
          </p:cNvSpPr>
          <p:nvPr>
            <p:ph type="body" sz="quarter" idx="11"/>
          </p:nvPr>
        </p:nvSpPr>
        <p:spPr>
          <a:xfrm>
            <a:off x="5331619" y="3172318"/>
            <a:ext cx="4752181" cy="246307"/>
          </a:xfrm>
        </p:spPr>
        <p:txBody>
          <a:bodyPr/>
          <a:lstStyle/>
          <a:p>
            <a:r>
              <a:rPr lang="en-CA" sz="1600" dirty="0"/>
              <a:t>Cam Dahl, President</a:t>
            </a:r>
          </a:p>
          <a:p>
            <a:r>
              <a:rPr lang="en-CA" sz="1600" dirty="0"/>
              <a:t> Soil Summit, October 2, 2019</a:t>
            </a:r>
          </a:p>
          <a:p>
            <a:endParaRPr lang="en-CA" sz="1600" dirty="0"/>
          </a:p>
          <a:p>
            <a:endParaRPr lang="en-CA" sz="1600" dirty="0"/>
          </a:p>
          <a:p>
            <a:endParaRPr lang="en-CA" sz="1600" dirty="0"/>
          </a:p>
        </p:txBody>
      </p:sp>
    </p:spTree>
    <p:extLst>
      <p:ext uri="{BB962C8B-B14F-4D97-AF65-F5344CB8AC3E}">
        <p14:creationId xmlns:p14="http://schemas.microsoft.com/office/powerpoint/2010/main" val="53787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6">
            <a:extLst>
              <a:ext uri="{FF2B5EF4-FFF2-40B4-BE49-F238E27FC236}">
                <a16:creationId xmlns:a16="http://schemas.microsoft.com/office/drawing/2014/main" xmlns="" id="{CEA861C5-3CE8-4AD0-925C-836509B24A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33" name="Straight Connector 32">
            <a:extLst>
              <a:ext uri="{FF2B5EF4-FFF2-40B4-BE49-F238E27FC236}">
                <a16:creationId xmlns:a16="http://schemas.microsoft.com/office/drawing/2014/main" xmlns="" id="{EDB3FAAF-5FDF-4576-8E8B-8BE25DB82AB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619DB486-41D7-4546-8CB6-CAA1261F023A}"/>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dirty="0">
                <a:solidFill>
                  <a:schemeClr val="tx2"/>
                </a:solidFill>
              </a:rPr>
              <a:t>Soil health must be part of our focus.</a:t>
            </a:r>
          </a:p>
        </p:txBody>
      </p:sp>
      <p:cxnSp>
        <p:nvCxnSpPr>
          <p:cNvPr id="35" name="Straight Connector 34">
            <a:extLst>
              <a:ext uri="{FF2B5EF4-FFF2-40B4-BE49-F238E27FC236}">
                <a16:creationId xmlns:a16="http://schemas.microsoft.com/office/drawing/2014/main" xmlns="" id="{AA94FB8C-E571-44EE-B6FB-9D4D378B5C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Freeform 6">
            <a:extLst>
              <a:ext uri="{FF2B5EF4-FFF2-40B4-BE49-F238E27FC236}">
                <a16:creationId xmlns:a16="http://schemas.microsoft.com/office/drawing/2014/main" xmlns="" id="{97EF6CE1-A1CD-4E7C-836A-7FE57149A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087345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xmlns="" id="{390785B2-4C67-46D5-8588-A209D809C7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20" name="Straight Connector 19">
            <a:extLst>
              <a:ext uri="{FF2B5EF4-FFF2-40B4-BE49-F238E27FC236}">
                <a16:creationId xmlns:a16="http://schemas.microsoft.com/office/drawing/2014/main" xmlns="" id="{69451F05-CC3D-4D7C-A998-BD3FD998B5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xmlns="" id="{E4F85396-4890-460F-B247-32800F6C60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72215" cy="6858000"/>
          </a:xfrm>
          <a:custGeom>
            <a:avLst/>
            <a:gdLst>
              <a:gd name="connsiteX0" fmla="*/ 0 w 7372215"/>
              <a:gd name="connsiteY0" fmla="*/ 0 h 6858000"/>
              <a:gd name="connsiteX1" fmla="*/ 6516877 w 7372215"/>
              <a:gd name="connsiteY1" fmla="*/ 0 h 6858000"/>
              <a:gd name="connsiteX2" fmla="*/ 6652508 w 7372215"/>
              <a:gd name="connsiteY2" fmla="*/ 264816 h 6858000"/>
              <a:gd name="connsiteX3" fmla="*/ 7372215 w 7372215"/>
              <a:gd name="connsiteY3" fmla="*/ 3429000 h 6858000"/>
              <a:gd name="connsiteX4" fmla="*/ 6652508 w 7372215"/>
              <a:gd name="connsiteY4" fmla="*/ 6593184 h 6858000"/>
              <a:gd name="connsiteX5" fmla="*/ 6516877 w 7372215"/>
              <a:gd name="connsiteY5" fmla="*/ 6858000 h 6858000"/>
              <a:gd name="connsiteX6" fmla="*/ 0 w 73722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215" h="6858000">
                <a:moveTo>
                  <a:pt x="0" y="0"/>
                </a:moveTo>
                <a:lnTo>
                  <a:pt x="6516877" y="0"/>
                </a:lnTo>
                <a:lnTo>
                  <a:pt x="6652508" y="264816"/>
                </a:lnTo>
                <a:cubicBezTo>
                  <a:pt x="7113740" y="1222029"/>
                  <a:pt x="7372215" y="2295330"/>
                  <a:pt x="7372215" y="3429000"/>
                </a:cubicBezTo>
                <a:cubicBezTo>
                  <a:pt x="7372215" y="4562671"/>
                  <a:pt x="7113740" y="5635971"/>
                  <a:pt x="6652508" y="6593184"/>
                </a:cubicBezTo>
                <a:lnTo>
                  <a:pt x="6516877"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xmlns="" id="{108D815C-2C8D-984E-8E79-87DB6E41CF5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61538" y="1249469"/>
            <a:ext cx="5308674" cy="3676256"/>
          </a:xfrm>
          <a:prstGeom prst="rect">
            <a:avLst/>
          </a:prstGeom>
        </p:spPr>
      </p:pic>
      <p:sp>
        <p:nvSpPr>
          <p:cNvPr id="24" name="Freeform: Shape 23">
            <a:extLst>
              <a:ext uri="{FF2B5EF4-FFF2-40B4-BE49-F238E27FC236}">
                <a16:creationId xmlns:a16="http://schemas.microsoft.com/office/drawing/2014/main" xmlns="" id="{6D7A0EF0-794F-4A58-B210-28AD9AD7CC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76240" y="0"/>
            <a:ext cx="4612712" cy="6858000"/>
          </a:xfrm>
          <a:custGeom>
            <a:avLst/>
            <a:gdLst>
              <a:gd name="connsiteX0" fmla="*/ 855338 w 4612712"/>
              <a:gd name="connsiteY0" fmla="*/ 0 h 6858000"/>
              <a:gd name="connsiteX1" fmla="*/ 4612712 w 4612712"/>
              <a:gd name="connsiteY1" fmla="*/ 0 h 6858000"/>
              <a:gd name="connsiteX2" fmla="*/ 4612712 w 4612712"/>
              <a:gd name="connsiteY2" fmla="*/ 6858000 h 6858000"/>
              <a:gd name="connsiteX3" fmla="*/ 855338 w 4612712"/>
              <a:gd name="connsiteY3" fmla="*/ 6858000 h 6858000"/>
              <a:gd name="connsiteX4" fmla="*/ 719707 w 4612712"/>
              <a:gd name="connsiteY4" fmla="*/ 6593184 h 6858000"/>
              <a:gd name="connsiteX5" fmla="*/ 0 w 4612712"/>
              <a:gd name="connsiteY5" fmla="*/ 3429000 h 6858000"/>
              <a:gd name="connsiteX6" fmla="*/ 719707 w 4612712"/>
              <a:gd name="connsiteY6" fmla="*/ 264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2712" h="6858000">
                <a:moveTo>
                  <a:pt x="855338" y="0"/>
                </a:moveTo>
                <a:lnTo>
                  <a:pt x="4612712" y="0"/>
                </a:lnTo>
                <a:lnTo>
                  <a:pt x="4612712" y="6858000"/>
                </a:lnTo>
                <a:lnTo>
                  <a:pt x="855338" y="6858000"/>
                </a:lnTo>
                <a:lnTo>
                  <a:pt x="719707" y="6593184"/>
                </a:lnTo>
                <a:cubicBezTo>
                  <a:pt x="258475" y="5635971"/>
                  <a:pt x="0" y="4562671"/>
                  <a:pt x="0" y="3429000"/>
                </a:cubicBezTo>
                <a:cubicBezTo>
                  <a:pt x="0" y="2295330"/>
                  <a:pt x="258475" y="1222029"/>
                  <a:pt x="719707" y="264816"/>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xmlns="" id="{B7DB09CA-462B-2842-A3ED-AB31CC7F1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985" y="1547299"/>
            <a:ext cx="3217333" cy="3080596"/>
          </a:xfrm>
          <a:prstGeom prst="rect">
            <a:avLst/>
          </a:prstGeom>
        </p:spPr>
      </p:pic>
      <p:sp>
        <p:nvSpPr>
          <p:cNvPr id="26" name="Freeform 6">
            <a:extLst>
              <a:ext uri="{FF2B5EF4-FFF2-40B4-BE49-F238E27FC236}">
                <a16:creationId xmlns:a16="http://schemas.microsoft.com/office/drawing/2014/main" xmlns="" id="{DEE6106E-CF4E-46CC-B2BC-2227994176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157351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13CA21BC-38F3-E640-9080-8FFE6970019C}"/>
              </a:ext>
            </a:extLst>
          </p:cNvPr>
          <p:cNvPicPr>
            <a:picLocks noGrp="1" noChangeAspect="1"/>
          </p:cNvPicPr>
          <p:nvPr>
            <p:ph idx="1"/>
          </p:nvPr>
        </p:nvPicPr>
        <p:blipFill rotWithShape="1">
          <a:blip r:embed="rId3" cstate="screen">
            <a:alphaModFix amt="55000"/>
            <a:extLst>
              <a:ext uri="{28A0092B-C50C-407E-A947-70E740481C1C}">
                <a14:useLocalDpi xmlns:a14="http://schemas.microsoft.com/office/drawing/2010/main"/>
              </a:ext>
            </a:extLst>
          </a:blip>
          <a:srcRect/>
          <a:stretch/>
        </p:blipFill>
        <p:spPr>
          <a:xfrm>
            <a:off x="20" y="10"/>
            <a:ext cx="12191980" cy="6857990"/>
          </a:xfrm>
          <a:prstGeom prst="rect">
            <a:avLst/>
          </a:prstGeom>
          <a:blipFill dpi="0" rotWithShape="1">
            <a:blip r:embed="rId4">
              <a:alphaModFix amt="39000"/>
            </a:blip>
            <a:srcRect/>
            <a:tile tx="0" ty="0" sx="100000" sy="100000" flip="none" algn="tl"/>
          </a:blipFill>
        </p:spPr>
      </p:pic>
      <p:sp>
        <p:nvSpPr>
          <p:cNvPr id="3" name="Rectangle 2">
            <a:extLst>
              <a:ext uri="{FF2B5EF4-FFF2-40B4-BE49-F238E27FC236}">
                <a16:creationId xmlns:a16="http://schemas.microsoft.com/office/drawing/2014/main" xmlns="" id="{647D46F4-5346-804D-B9C1-95AD5FC77B25}"/>
              </a:ext>
            </a:extLst>
          </p:cNvPr>
          <p:cNvSpPr/>
          <p:nvPr/>
        </p:nvSpPr>
        <p:spPr>
          <a:xfrm>
            <a:off x="304800" y="396414"/>
            <a:ext cx="9899374" cy="2862322"/>
          </a:xfrm>
          <a:prstGeom prst="rect">
            <a:avLst/>
          </a:prstGeom>
          <a:noFill/>
        </p:spPr>
        <p:txBody>
          <a:bodyPr wrap="square">
            <a:spAutoFit/>
          </a:bodyPr>
          <a:lstStyle/>
          <a:p>
            <a:r>
              <a:rPr lang="en-US" sz="6000" i="1" cap="all" dirty="0">
                <a:solidFill>
                  <a:schemeClr val="bg1"/>
                </a:solidFill>
                <a:latin typeface="Century Schoolbook" panose="02040604050505020304" pitchFamily="18" charset="0"/>
              </a:rPr>
              <a:t>Code of Practice</a:t>
            </a:r>
            <a:br>
              <a:rPr lang="en-US" sz="6000" i="1" cap="all" dirty="0">
                <a:solidFill>
                  <a:schemeClr val="bg1"/>
                </a:solidFill>
                <a:latin typeface="Century Schoolbook" panose="02040604050505020304" pitchFamily="18" charset="0"/>
              </a:rPr>
            </a:br>
            <a:r>
              <a:rPr lang="en-US" sz="6000" i="1" dirty="0">
                <a:solidFill>
                  <a:schemeClr val="bg1"/>
                </a:solidFill>
                <a:latin typeface="Century Schoolbook" panose="02040604050505020304" pitchFamily="18" charset="0"/>
              </a:rPr>
              <a:t>For grain, oilseed and special crop production</a:t>
            </a:r>
          </a:p>
        </p:txBody>
      </p:sp>
      <p:pic>
        <p:nvPicPr>
          <p:cNvPr id="2" name="Picture 1">
            <a:extLst>
              <a:ext uri="{FF2B5EF4-FFF2-40B4-BE49-F238E27FC236}">
                <a16:creationId xmlns:a16="http://schemas.microsoft.com/office/drawing/2014/main" xmlns="" id="{EC1FEBD2-25AF-407E-801E-9EE77DFB8857}"/>
              </a:ext>
            </a:extLst>
          </p:cNvPr>
          <p:cNvPicPr>
            <a:picLocks noChangeAspect="1"/>
          </p:cNvPicPr>
          <p:nvPr/>
        </p:nvPicPr>
        <p:blipFill>
          <a:blip r:embed="rId5"/>
          <a:stretch>
            <a:fillRect/>
          </a:stretch>
        </p:blipFill>
        <p:spPr>
          <a:xfrm>
            <a:off x="8750152" y="287826"/>
            <a:ext cx="2908044" cy="1444877"/>
          </a:xfrm>
          <a:prstGeom prst="rect">
            <a:avLst/>
          </a:prstGeom>
        </p:spPr>
      </p:pic>
    </p:spTree>
    <p:extLst>
      <p:ext uri="{BB962C8B-B14F-4D97-AF65-F5344CB8AC3E}">
        <p14:creationId xmlns:p14="http://schemas.microsoft.com/office/powerpoint/2010/main" val="396018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CA" sz="4000" b="1" dirty="0">
                <a:solidFill>
                  <a:schemeClr val="bg1"/>
                </a:solidFill>
              </a:rPr>
              <a:t>What is a grains, oilseeds and special crops Code of Practice?</a:t>
            </a:r>
            <a:endParaRPr lang="en-US" sz="4000" i="0" dirty="0">
              <a:solidFill>
                <a:schemeClr val="bg1"/>
              </a:solidFill>
            </a:endParaRPr>
          </a:p>
        </p:txBody>
      </p:sp>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0" name="Content Placeholder 2">
            <a:extLst>
              <a:ext uri="{FF2B5EF4-FFF2-40B4-BE49-F238E27FC236}">
                <a16:creationId xmlns:a16="http://schemas.microsoft.com/office/drawing/2014/main" xmlns="" id="{5F8C4DB5-44DE-F543-A17F-9F9B43763C44}"/>
              </a:ext>
            </a:extLst>
          </p:cNvPr>
          <p:cNvSpPr>
            <a:spLocks noGrp="1"/>
          </p:cNvSpPr>
          <p:nvPr>
            <p:ph idx="1"/>
          </p:nvPr>
        </p:nvSpPr>
        <p:spPr>
          <a:xfrm>
            <a:off x="639763" y="557213"/>
            <a:ext cx="6248400" cy="5654675"/>
          </a:xfrm>
        </p:spPr>
        <p:txBody>
          <a:bodyPr>
            <a:normAutofit/>
          </a:bodyPr>
          <a:lstStyle/>
          <a:p>
            <a:pPr marL="0" indent="0">
              <a:buNone/>
            </a:pPr>
            <a:r>
              <a:rPr lang="en-CA" b="1" dirty="0"/>
              <a:t>List of best practice for the production of grains, oilseeds and special crops in Canada</a:t>
            </a:r>
          </a:p>
          <a:p>
            <a:r>
              <a:rPr lang="en-CA" dirty="0"/>
              <a:t>Based on concept and process used by National Farm Animal Care Council </a:t>
            </a:r>
          </a:p>
          <a:p>
            <a:r>
              <a:rPr lang="en-US" dirty="0"/>
              <a:t>Will include “required” and “recommended”</a:t>
            </a:r>
            <a:endParaRPr lang="en-CA" dirty="0"/>
          </a:p>
          <a:p>
            <a:r>
              <a:rPr lang="en-CA" dirty="0"/>
              <a:t>Focused on practices that are of most importance to public trust/ national and international markets</a:t>
            </a:r>
          </a:p>
          <a:p>
            <a:r>
              <a:rPr lang="en-CA" dirty="0"/>
              <a:t>Adherence to be measured on aggregate basis through credible data sources</a:t>
            </a:r>
          </a:p>
          <a:p>
            <a:r>
              <a:rPr lang="en-CA" dirty="0"/>
              <a:t>Expected to be of value in demonstrating concern for issues that impact Canadians/internal markets, and mechanism for communicating Canadian performance on the practices covered through the Code</a:t>
            </a:r>
          </a:p>
          <a:p>
            <a:endParaRPr lang="en-CA" dirty="0"/>
          </a:p>
        </p:txBody>
      </p:sp>
    </p:spTree>
    <p:extLst>
      <p:ext uri="{BB962C8B-B14F-4D97-AF65-F5344CB8AC3E}">
        <p14:creationId xmlns:p14="http://schemas.microsoft.com/office/powerpoint/2010/main" val="161784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CA" sz="4000" b="1" dirty="0">
                <a:solidFill>
                  <a:schemeClr val="bg1"/>
                </a:solidFill>
              </a:rPr>
              <a:t>Code of Practice Primary Principles </a:t>
            </a:r>
            <a:endParaRPr lang="en-US" sz="4000" i="0" dirty="0">
              <a:solidFill>
                <a:schemeClr val="bg1"/>
              </a:solidFill>
            </a:endParaRPr>
          </a:p>
        </p:txBody>
      </p:sp>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0" name="Content Placeholder 2">
            <a:extLst>
              <a:ext uri="{FF2B5EF4-FFF2-40B4-BE49-F238E27FC236}">
                <a16:creationId xmlns:a16="http://schemas.microsoft.com/office/drawing/2014/main" xmlns="" id="{5F8C4DB5-44DE-F543-A17F-9F9B43763C44}"/>
              </a:ext>
            </a:extLst>
          </p:cNvPr>
          <p:cNvSpPr>
            <a:spLocks noGrp="1"/>
          </p:cNvSpPr>
          <p:nvPr>
            <p:ph idx="1"/>
          </p:nvPr>
        </p:nvSpPr>
        <p:spPr>
          <a:xfrm>
            <a:off x="639763" y="557213"/>
            <a:ext cx="6248400" cy="5654675"/>
          </a:xfrm>
        </p:spPr>
        <p:txBody>
          <a:bodyPr>
            <a:normAutofit fontScale="92500" lnSpcReduction="20000"/>
          </a:bodyPr>
          <a:lstStyle/>
          <a:p>
            <a:r>
              <a:rPr lang="en-CA" dirty="0"/>
              <a:t>Farmers must be directly involved in the development of the Code of Practice as members of the Code Development Committee.</a:t>
            </a:r>
          </a:p>
          <a:p>
            <a:endParaRPr lang="en-CA" sz="700" dirty="0"/>
          </a:p>
          <a:p>
            <a:r>
              <a:rPr lang="en-CA" dirty="0"/>
              <a:t>Representation on the Code Development Committee will be both nationally and regionally balanced and include scientific expertise, non-governmental organizations with interest in sustainability and customers / processors (in addition to farmers).</a:t>
            </a:r>
          </a:p>
          <a:p>
            <a:endParaRPr lang="en-CA" sz="700" dirty="0"/>
          </a:p>
          <a:p>
            <a:r>
              <a:rPr lang="en-CA" dirty="0"/>
              <a:t>Code practices will use best available, most recent science/studies from accepted sources </a:t>
            </a:r>
          </a:p>
          <a:p>
            <a:r>
              <a:rPr lang="en-CA" sz="600" dirty="0"/>
              <a:t> </a:t>
            </a:r>
          </a:p>
          <a:p>
            <a:r>
              <a:rPr lang="en-CA" dirty="0"/>
              <a:t>The developed Code of Practice will be </a:t>
            </a:r>
            <a:r>
              <a:rPr lang="en-CA" b="1" dirty="0"/>
              <a:t>voluntary.</a:t>
            </a:r>
          </a:p>
          <a:p>
            <a:endParaRPr lang="en-CA" sz="600" dirty="0"/>
          </a:p>
          <a:p>
            <a:r>
              <a:rPr lang="en-CA" dirty="0"/>
              <a:t>Code practices will be defensible through sound science.</a:t>
            </a:r>
          </a:p>
          <a:p>
            <a:endParaRPr lang="en-CA" sz="600" dirty="0"/>
          </a:p>
          <a:p>
            <a:r>
              <a:rPr lang="en-CA" dirty="0"/>
              <a:t>Code practices should be practical, manageable and consider economic implications.</a:t>
            </a:r>
          </a:p>
          <a:p>
            <a:endParaRPr lang="en-CA" dirty="0"/>
          </a:p>
        </p:txBody>
      </p:sp>
    </p:spTree>
    <p:extLst>
      <p:ext uri="{BB962C8B-B14F-4D97-AF65-F5344CB8AC3E}">
        <p14:creationId xmlns:p14="http://schemas.microsoft.com/office/powerpoint/2010/main" val="62186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CA" sz="4000" b="1" dirty="0">
                <a:solidFill>
                  <a:schemeClr val="bg1"/>
                </a:solidFill>
              </a:rPr>
              <a:t>Code Committee Structure </a:t>
            </a:r>
            <a:endParaRPr lang="en-US" sz="4000" i="0" dirty="0">
              <a:solidFill>
                <a:schemeClr val="bg1"/>
              </a:solidFill>
            </a:endParaRPr>
          </a:p>
        </p:txBody>
      </p:sp>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10" name="Content Placeholder 2">
            <a:extLst>
              <a:ext uri="{FF2B5EF4-FFF2-40B4-BE49-F238E27FC236}">
                <a16:creationId xmlns:a16="http://schemas.microsoft.com/office/drawing/2014/main" xmlns="" id="{5F8C4DB5-44DE-F543-A17F-9F9B43763C44}"/>
              </a:ext>
            </a:extLst>
          </p:cNvPr>
          <p:cNvSpPr>
            <a:spLocks noGrp="1"/>
          </p:cNvSpPr>
          <p:nvPr>
            <p:ph idx="1"/>
          </p:nvPr>
        </p:nvSpPr>
        <p:spPr>
          <a:xfrm>
            <a:off x="639763" y="557213"/>
            <a:ext cx="6248400" cy="5654675"/>
          </a:xfrm>
        </p:spPr>
        <p:txBody>
          <a:bodyPr>
            <a:normAutofit lnSpcReduction="10000"/>
          </a:bodyPr>
          <a:lstStyle/>
          <a:p>
            <a:pPr marL="0" lvl="0" indent="0">
              <a:buNone/>
            </a:pPr>
            <a:r>
              <a:rPr lang="en-CA" dirty="0"/>
              <a:t>(5) farmers</a:t>
            </a:r>
          </a:p>
          <a:p>
            <a:pPr marL="0" indent="0">
              <a:buNone/>
            </a:pPr>
            <a:r>
              <a:rPr lang="en-CA" dirty="0"/>
              <a:t>	-regionally balanced -farmers would be “whole farm”, not considered 	representative of one commodity or value chain</a:t>
            </a:r>
          </a:p>
          <a:p>
            <a:pPr marL="0" indent="0">
              <a:buNone/>
            </a:pPr>
            <a:r>
              <a:rPr lang="en-CA" dirty="0"/>
              <a:t>	- efforts made to have, within the group, farmers who grow cereals, oilseeds 	and special crops</a:t>
            </a:r>
          </a:p>
          <a:p>
            <a:pPr marL="0" lvl="0" indent="0">
              <a:buNone/>
            </a:pPr>
            <a:r>
              <a:rPr lang="en-CA" dirty="0"/>
              <a:t>(1) Exporter</a:t>
            </a:r>
          </a:p>
          <a:p>
            <a:pPr marL="0" lvl="0" indent="0">
              <a:buNone/>
            </a:pPr>
            <a:r>
              <a:rPr lang="en-CA" dirty="0"/>
              <a:t>(1) Processor (e.g., miller, crusher)</a:t>
            </a:r>
          </a:p>
          <a:p>
            <a:pPr marL="0" lvl="0" indent="0">
              <a:buNone/>
            </a:pPr>
            <a:r>
              <a:rPr lang="en-CA" dirty="0"/>
              <a:t>(1) Input supplier</a:t>
            </a:r>
          </a:p>
          <a:p>
            <a:pPr marL="0" lvl="0" indent="0">
              <a:buNone/>
            </a:pPr>
            <a:r>
              <a:rPr lang="en-CA" dirty="0"/>
              <a:t>(1) Food processor, retail or food service company </a:t>
            </a:r>
          </a:p>
          <a:p>
            <a:pPr marL="0" lvl="0" indent="0">
              <a:buNone/>
            </a:pPr>
            <a:r>
              <a:rPr lang="en-CA" dirty="0"/>
              <a:t>(2) non-governmental  organizations with interest in sustainability </a:t>
            </a:r>
          </a:p>
          <a:p>
            <a:pPr marL="0" lvl="0" indent="0">
              <a:buNone/>
            </a:pPr>
            <a:r>
              <a:rPr lang="en-CA" dirty="0"/>
              <a:t>(1) university or  government  academics/researchers</a:t>
            </a:r>
          </a:p>
          <a:p>
            <a:pPr marL="0" lvl="0" indent="0">
              <a:buNone/>
            </a:pPr>
            <a:r>
              <a:rPr lang="en-CA" dirty="0"/>
              <a:t>(1) government (federal)</a:t>
            </a:r>
          </a:p>
          <a:p>
            <a:endParaRPr lang="en-CA" dirty="0"/>
          </a:p>
        </p:txBody>
      </p:sp>
    </p:spTree>
    <p:extLst>
      <p:ext uri="{BB962C8B-B14F-4D97-AF65-F5344CB8AC3E}">
        <p14:creationId xmlns:p14="http://schemas.microsoft.com/office/powerpoint/2010/main" val="203427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18B0F80-1C8E-49FA-9B66-C9285753E2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643467" y="643466"/>
            <a:ext cx="3933390" cy="4937287"/>
          </a:xfrm>
        </p:spPr>
        <p:txBody>
          <a:bodyPr anchor="ctr">
            <a:normAutofit/>
          </a:bodyPr>
          <a:lstStyle/>
          <a:p>
            <a:pPr algn="l"/>
            <a:r>
              <a:rPr lang="en-US" sz="4800" dirty="0">
                <a:solidFill>
                  <a:schemeClr val="tx1"/>
                </a:solidFill>
              </a:rPr>
              <a:t>Good farmers steward </a:t>
            </a:r>
            <a:br>
              <a:rPr lang="en-US" sz="4800" dirty="0">
                <a:solidFill>
                  <a:schemeClr val="tx1"/>
                </a:solidFill>
              </a:rPr>
            </a:br>
            <a:r>
              <a:rPr lang="en-US" sz="4800" dirty="0">
                <a:solidFill>
                  <a:schemeClr val="tx1"/>
                </a:solidFill>
              </a:rPr>
              <a:t>their soil</a:t>
            </a:r>
          </a:p>
        </p:txBody>
      </p:sp>
      <p:sp>
        <p:nvSpPr>
          <p:cNvPr id="11" name="Freeform 6">
            <a:extLst>
              <a:ext uri="{FF2B5EF4-FFF2-40B4-BE49-F238E27FC236}">
                <a16:creationId xmlns:a16="http://schemas.microsoft.com/office/drawing/2014/main" xmlns="" id="{CEF2B853-4083-4B70-AC2A-F79D808093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pic>
        <p:nvPicPr>
          <p:cNvPr id="5" name="Content Placeholder 4">
            <a:extLst>
              <a:ext uri="{FF2B5EF4-FFF2-40B4-BE49-F238E27FC236}">
                <a16:creationId xmlns:a16="http://schemas.microsoft.com/office/drawing/2014/main" xmlns="" id="{23F0F38A-62B7-2947-8DE4-FB525BFC2DD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54588" y="911761"/>
            <a:ext cx="6594475" cy="4399479"/>
          </a:xfrm>
        </p:spPr>
      </p:pic>
      <p:cxnSp>
        <p:nvCxnSpPr>
          <p:cNvPr id="13" name="Straight Connector 12">
            <a:extLst>
              <a:ext uri="{FF2B5EF4-FFF2-40B4-BE49-F238E27FC236}">
                <a16:creationId xmlns:a16="http://schemas.microsoft.com/office/drawing/2014/main" xmlns="" id="{D434EAAF-BF44-4CCC-84D4-105F3370AF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84709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Rectangle 12"/>
          <p:cNvSpPr/>
          <p:nvPr/>
        </p:nvSpPr>
        <p:spPr>
          <a:xfrm>
            <a:off x="1588" y="0"/>
            <a:ext cx="12188825"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400" dirty="0">
              <a:solidFill>
                <a:srgbClr val="FFFFFF"/>
              </a:solidFill>
              <a:latin typeface="Montserrat Light" charset="0"/>
            </a:endParaRPr>
          </a:p>
        </p:txBody>
      </p:sp>
      <p:sp>
        <p:nvSpPr>
          <p:cNvPr id="4" name="TextBox 3"/>
          <p:cNvSpPr txBox="1"/>
          <p:nvPr/>
        </p:nvSpPr>
        <p:spPr>
          <a:xfrm>
            <a:off x="3504441" y="3105807"/>
            <a:ext cx="5183119" cy="1323439"/>
          </a:xfrm>
          <a:prstGeom prst="rect">
            <a:avLst/>
          </a:prstGeom>
          <a:noFill/>
        </p:spPr>
        <p:txBody>
          <a:bodyPr wrap="square" rtlCol="0">
            <a:spAutoFit/>
          </a:bodyPr>
          <a:lstStyle/>
          <a:p>
            <a:pPr algn="ctr" defTabSz="914217"/>
            <a:r>
              <a:rPr lang="en-CA" sz="1600" b="1" dirty="0">
                <a:solidFill>
                  <a:srgbClr val="FFFFFF"/>
                </a:solidFill>
                <a:latin typeface="Calibri" panose="020F0502020204030204" pitchFamily="34" charset="0"/>
                <a:ea typeface="Lato Light" charset="0"/>
                <a:cs typeface="Calibri" panose="020F0502020204030204" pitchFamily="34" charset="0"/>
              </a:rPr>
              <a:t>A dynamic, responsive Canadian cereals industry that brings sustainable profitability to the entire value chain.</a:t>
            </a:r>
            <a:br>
              <a:rPr lang="en-CA" sz="1600" b="1" dirty="0">
                <a:solidFill>
                  <a:srgbClr val="FFFFFF"/>
                </a:solidFill>
                <a:latin typeface="Calibri" panose="020F0502020204030204" pitchFamily="34" charset="0"/>
                <a:ea typeface="Lato Light" charset="0"/>
                <a:cs typeface="Calibri" panose="020F0502020204030204" pitchFamily="34" charset="0"/>
              </a:rPr>
            </a:br>
            <a:endParaRPr lang="en-US" sz="1600" b="1" dirty="0">
              <a:solidFill>
                <a:srgbClr val="FFFFFF"/>
              </a:solidFill>
              <a:latin typeface="Calibri" panose="020F0502020204030204" pitchFamily="34" charset="0"/>
              <a:ea typeface="Lato Light" charset="0"/>
              <a:cs typeface="Calibri" panose="020F0502020204030204" pitchFamily="34" charset="0"/>
            </a:endParaRPr>
          </a:p>
          <a:p>
            <a:pPr algn="ctr" defTabSz="914217"/>
            <a:r>
              <a:rPr lang="en-CA" sz="1600" b="1" dirty="0">
                <a:solidFill>
                  <a:srgbClr val="FFFFFF"/>
                </a:solidFill>
                <a:latin typeface="Calibri" panose="020F0502020204030204" pitchFamily="34" charset="0"/>
                <a:ea typeface="Lato" charset="0"/>
                <a:cs typeface="Calibri" panose="020F0502020204030204" pitchFamily="34" charset="0"/>
              </a:rPr>
              <a:t>Room 670, 167 Lombard Avenue</a:t>
            </a:r>
          </a:p>
          <a:p>
            <a:pPr algn="ctr" defTabSz="914217"/>
            <a:r>
              <a:rPr lang="en-CA" sz="1600" b="1" dirty="0">
                <a:solidFill>
                  <a:srgbClr val="FFFFFF"/>
                </a:solidFill>
                <a:latin typeface="Calibri" panose="020F0502020204030204" pitchFamily="34" charset="0"/>
                <a:ea typeface="Lato" charset="0"/>
                <a:cs typeface="Calibri" panose="020F0502020204030204" pitchFamily="34" charset="0"/>
              </a:rPr>
              <a:t>Winnipeg, Manitoba R3B 0V3</a:t>
            </a:r>
            <a:endParaRPr lang="en-US" sz="1600" b="1" dirty="0">
              <a:solidFill>
                <a:srgbClr val="FFFFFF"/>
              </a:solidFill>
              <a:latin typeface="Calibri" panose="020F0502020204030204" pitchFamily="34" charset="0"/>
              <a:ea typeface="Lato" charset="0"/>
              <a:cs typeface="Calibri" panose="020F0502020204030204" pitchFamily="34" charset="0"/>
            </a:endParaRPr>
          </a:p>
        </p:txBody>
      </p:sp>
      <p:sp>
        <p:nvSpPr>
          <p:cNvPr id="5" name="TextBox 4"/>
          <p:cNvSpPr txBox="1"/>
          <p:nvPr/>
        </p:nvSpPr>
        <p:spPr>
          <a:xfrm>
            <a:off x="1043817" y="5699525"/>
            <a:ext cx="1049326" cy="338554"/>
          </a:xfrm>
          <a:prstGeom prst="rect">
            <a:avLst/>
          </a:prstGeom>
          <a:noFill/>
        </p:spPr>
        <p:txBody>
          <a:bodyPr wrap="square" rtlCol="0">
            <a:spAutoFit/>
          </a:bodyPr>
          <a:lstStyle/>
          <a:p>
            <a:pPr algn="ctr" defTabSz="914217"/>
            <a:r>
              <a:rPr lang="en-US" sz="1600" b="1" spc="300" dirty="0">
                <a:solidFill>
                  <a:srgbClr val="FFFFFF"/>
                </a:solidFill>
                <a:latin typeface="Calibri" panose="020F0502020204030204" pitchFamily="34" charset="0"/>
                <a:ea typeface="Montserrat Semi" charset="0"/>
                <a:cs typeface="Calibri" panose="020F0502020204030204" pitchFamily="34" charset="0"/>
              </a:rPr>
              <a:t>PHONE</a:t>
            </a:r>
          </a:p>
        </p:txBody>
      </p:sp>
      <p:sp>
        <p:nvSpPr>
          <p:cNvPr id="6" name="TextBox 5"/>
          <p:cNvSpPr txBox="1"/>
          <p:nvPr/>
        </p:nvSpPr>
        <p:spPr>
          <a:xfrm>
            <a:off x="445912" y="6088215"/>
            <a:ext cx="2188473" cy="369332"/>
          </a:xfrm>
          <a:prstGeom prst="rect">
            <a:avLst/>
          </a:prstGeom>
          <a:noFill/>
        </p:spPr>
        <p:txBody>
          <a:bodyPr wrap="square" rtlCol="0">
            <a:spAutoFit/>
          </a:bodyPr>
          <a:lstStyle/>
          <a:p>
            <a:pPr algn="ctr" defTabSz="914217"/>
            <a:r>
              <a:rPr lang="en-CA" dirty="0">
                <a:solidFill>
                  <a:srgbClr val="FFFFFF"/>
                </a:solidFill>
                <a:latin typeface="Calibri" panose="020F0502020204030204" pitchFamily="34" charset="0"/>
              </a:rPr>
              <a:t>204.942.2166</a:t>
            </a:r>
          </a:p>
        </p:txBody>
      </p:sp>
      <p:sp>
        <p:nvSpPr>
          <p:cNvPr id="7" name="TextBox 6"/>
          <p:cNvSpPr txBox="1"/>
          <p:nvPr/>
        </p:nvSpPr>
        <p:spPr>
          <a:xfrm>
            <a:off x="4210697" y="5646454"/>
            <a:ext cx="941925" cy="338554"/>
          </a:xfrm>
          <a:prstGeom prst="rect">
            <a:avLst/>
          </a:prstGeom>
          <a:noFill/>
        </p:spPr>
        <p:txBody>
          <a:bodyPr wrap="square" rtlCol="0">
            <a:spAutoFit/>
          </a:bodyPr>
          <a:lstStyle/>
          <a:p>
            <a:pPr algn="ctr" defTabSz="914217"/>
            <a:r>
              <a:rPr lang="en-US" sz="1600" b="1" spc="300" dirty="0">
                <a:solidFill>
                  <a:srgbClr val="FFFFFF"/>
                </a:solidFill>
                <a:latin typeface="Calibri" panose="020F0502020204030204" pitchFamily="34" charset="0"/>
                <a:ea typeface="Montserrat Semi" charset="0"/>
                <a:cs typeface="Calibri" panose="020F0502020204030204" pitchFamily="34" charset="0"/>
              </a:rPr>
              <a:t>EMAIL</a:t>
            </a:r>
          </a:p>
        </p:txBody>
      </p:sp>
      <p:sp>
        <p:nvSpPr>
          <p:cNvPr id="8" name="TextBox 7"/>
          <p:cNvSpPr txBox="1"/>
          <p:nvPr/>
        </p:nvSpPr>
        <p:spPr>
          <a:xfrm>
            <a:off x="3301432" y="6088215"/>
            <a:ext cx="2760453" cy="369332"/>
          </a:xfrm>
          <a:prstGeom prst="rect">
            <a:avLst/>
          </a:prstGeom>
          <a:noFill/>
        </p:spPr>
        <p:txBody>
          <a:bodyPr wrap="square" rtlCol="0">
            <a:spAutoFit/>
          </a:bodyPr>
          <a:lstStyle/>
          <a:p>
            <a:pPr algn="ctr" defTabSz="914217"/>
            <a:r>
              <a:rPr lang="en-CA" dirty="0">
                <a:solidFill>
                  <a:srgbClr val="FFFFFF"/>
                </a:solidFill>
                <a:latin typeface="Calibri" panose="020F0502020204030204" pitchFamily="34" charset="0"/>
              </a:rPr>
              <a:t>info@CerealsCanada.ca</a:t>
            </a:r>
            <a:endParaRPr lang="en-US" dirty="0">
              <a:solidFill>
                <a:srgbClr val="FFFFFF"/>
              </a:solidFill>
              <a:latin typeface="Lato Light" charset="0"/>
              <a:ea typeface="Lato Light" charset="0"/>
              <a:cs typeface="Lato Light" charset="0"/>
            </a:endParaRPr>
          </a:p>
        </p:txBody>
      </p:sp>
      <p:sp>
        <p:nvSpPr>
          <p:cNvPr id="9" name="TextBox 8"/>
          <p:cNvSpPr txBox="1"/>
          <p:nvPr/>
        </p:nvSpPr>
        <p:spPr>
          <a:xfrm>
            <a:off x="7328461" y="5672375"/>
            <a:ext cx="1318631" cy="338554"/>
          </a:xfrm>
          <a:prstGeom prst="rect">
            <a:avLst/>
          </a:prstGeom>
          <a:noFill/>
        </p:spPr>
        <p:txBody>
          <a:bodyPr wrap="square" rtlCol="0">
            <a:spAutoFit/>
          </a:bodyPr>
          <a:lstStyle/>
          <a:p>
            <a:pPr algn="ctr" defTabSz="914217"/>
            <a:r>
              <a:rPr lang="en-US" sz="1600" b="1" spc="300" dirty="0">
                <a:solidFill>
                  <a:srgbClr val="FFFFFF"/>
                </a:solidFill>
                <a:latin typeface="Calibri" panose="020F0502020204030204" pitchFamily="34" charset="0"/>
                <a:ea typeface="Montserrat Semi" charset="0"/>
                <a:cs typeface="Calibri" panose="020F0502020204030204" pitchFamily="34" charset="0"/>
              </a:rPr>
              <a:t>WEBSITE</a:t>
            </a:r>
          </a:p>
        </p:txBody>
      </p:sp>
      <p:sp>
        <p:nvSpPr>
          <p:cNvPr id="10" name="TextBox 9"/>
          <p:cNvSpPr txBox="1"/>
          <p:nvPr/>
        </p:nvSpPr>
        <p:spPr>
          <a:xfrm>
            <a:off x="6893539" y="6088216"/>
            <a:ext cx="2188473" cy="369332"/>
          </a:xfrm>
          <a:prstGeom prst="rect">
            <a:avLst/>
          </a:prstGeom>
          <a:noFill/>
        </p:spPr>
        <p:txBody>
          <a:bodyPr wrap="square" rtlCol="0">
            <a:spAutoFit/>
          </a:bodyPr>
          <a:lstStyle/>
          <a:p>
            <a:pPr algn="ctr" defTabSz="914217"/>
            <a:r>
              <a:rPr lang="en-CA" dirty="0">
                <a:solidFill>
                  <a:srgbClr val="FFFFFF"/>
                </a:solidFill>
                <a:latin typeface="Calibri" panose="020F0502020204030204" pitchFamily="34" charset="0"/>
              </a:rPr>
              <a:t>CerealsCanada.ca</a:t>
            </a:r>
            <a:endParaRPr lang="en-US" dirty="0">
              <a:solidFill>
                <a:srgbClr val="FFFFFF"/>
              </a:solidFill>
              <a:latin typeface="Lato Light" charset="0"/>
              <a:ea typeface="Lato Light" charset="0"/>
              <a:cs typeface="Lato Light" charset="0"/>
            </a:endParaRPr>
          </a:p>
        </p:txBody>
      </p:sp>
      <p:sp>
        <p:nvSpPr>
          <p:cNvPr id="17" name="Oval 16"/>
          <p:cNvSpPr/>
          <p:nvPr/>
        </p:nvSpPr>
        <p:spPr>
          <a:xfrm>
            <a:off x="1174802" y="4968833"/>
            <a:ext cx="730692" cy="730692"/>
          </a:xfrm>
          <a:prstGeom prst="ellipse">
            <a:avLst/>
          </a:prstGeom>
          <a:solidFill>
            <a:srgbClr val="77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700" dirty="0">
              <a:solidFill>
                <a:srgbClr val="FFFFFF"/>
              </a:solidFill>
              <a:latin typeface="Calibri"/>
            </a:endParaRPr>
          </a:p>
        </p:txBody>
      </p:sp>
      <p:sp>
        <p:nvSpPr>
          <p:cNvPr id="14" name="Shape 2643"/>
          <p:cNvSpPr/>
          <p:nvPr/>
        </p:nvSpPr>
        <p:spPr>
          <a:xfrm>
            <a:off x="1413534" y="5102054"/>
            <a:ext cx="253229" cy="46425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Oval 18"/>
          <p:cNvSpPr/>
          <p:nvPr/>
        </p:nvSpPr>
        <p:spPr>
          <a:xfrm>
            <a:off x="7622430" y="4915762"/>
            <a:ext cx="730692" cy="730692"/>
          </a:xfrm>
          <a:prstGeom prst="ellipse">
            <a:avLst/>
          </a:prstGeom>
          <a:solidFill>
            <a:srgbClr val="77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700" dirty="0">
              <a:solidFill>
                <a:srgbClr val="FFFFFF"/>
              </a:solidFill>
              <a:latin typeface="Calibri"/>
            </a:endParaRPr>
          </a:p>
        </p:txBody>
      </p:sp>
      <p:sp>
        <p:nvSpPr>
          <p:cNvPr id="15" name="Shape 2944"/>
          <p:cNvSpPr/>
          <p:nvPr/>
        </p:nvSpPr>
        <p:spPr>
          <a:xfrm>
            <a:off x="7794545" y="5087877"/>
            <a:ext cx="386463" cy="38646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18" name="Oval 17"/>
          <p:cNvSpPr/>
          <p:nvPr/>
        </p:nvSpPr>
        <p:spPr>
          <a:xfrm>
            <a:off x="4317018" y="4941683"/>
            <a:ext cx="730692" cy="730692"/>
          </a:xfrm>
          <a:prstGeom prst="ellipse">
            <a:avLst/>
          </a:prstGeom>
          <a:solidFill>
            <a:srgbClr val="77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700" dirty="0">
              <a:solidFill>
                <a:srgbClr val="FFFFFF"/>
              </a:solidFill>
              <a:latin typeface="Calibri"/>
            </a:endParaRPr>
          </a:p>
        </p:txBody>
      </p:sp>
      <p:sp>
        <p:nvSpPr>
          <p:cNvPr id="16" name="Shape 2856"/>
          <p:cNvSpPr/>
          <p:nvPr/>
        </p:nvSpPr>
        <p:spPr>
          <a:xfrm>
            <a:off x="4506339" y="5105858"/>
            <a:ext cx="350640" cy="35050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644" y="575973"/>
            <a:ext cx="3971278" cy="2276221"/>
          </a:xfrm>
          <a:prstGeom prst="rect">
            <a:avLst/>
          </a:prstGeom>
        </p:spPr>
      </p:pic>
      <p:sp>
        <p:nvSpPr>
          <p:cNvPr id="22" name="Oval 21"/>
          <p:cNvSpPr/>
          <p:nvPr/>
        </p:nvSpPr>
        <p:spPr>
          <a:xfrm>
            <a:off x="10491120" y="4941683"/>
            <a:ext cx="730692" cy="730692"/>
          </a:xfrm>
          <a:prstGeom prst="ellipse">
            <a:avLst/>
          </a:prstGeom>
          <a:solidFill>
            <a:srgbClr val="77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700" dirty="0">
              <a:solidFill>
                <a:srgbClr val="FFFFFF"/>
              </a:solidFill>
              <a:latin typeface="Calibri"/>
            </a:endParaRPr>
          </a:p>
        </p:txBody>
      </p:sp>
      <p:sp>
        <p:nvSpPr>
          <p:cNvPr id="20" name="Shape 2866"/>
          <p:cNvSpPr>
            <a:spLocks noChangeAspect="1"/>
          </p:cNvSpPr>
          <p:nvPr/>
        </p:nvSpPr>
        <p:spPr>
          <a:xfrm>
            <a:off x="10631465" y="5071134"/>
            <a:ext cx="450000" cy="47179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bg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3" name="TextBox 22"/>
          <p:cNvSpPr txBox="1"/>
          <p:nvPr/>
        </p:nvSpPr>
        <p:spPr>
          <a:xfrm>
            <a:off x="10175797" y="5647840"/>
            <a:ext cx="1318631" cy="338554"/>
          </a:xfrm>
          <a:prstGeom prst="rect">
            <a:avLst/>
          </a:prstGeom>
          <a:noFill/>
        </p:spPr>
        <p:txBody>
          <a:bodyPr wrap="square" rtlCol="0">
            <a:spAutoFit/>
          </a:bodyPr>
          <a:lstStyle/>
          <a:p>
            <a:pPr algn="ctr" defTabSz="914217"/>
            <a:r>
              <a:rPr lang="en-US" sz="1600" b="1" spc="300" dirty="0">
                <a:solidFill>
                  <a:srgbClr val="FFFFFF"/>
                </a:solidFill>
                <a:latin typeface="Calibri" panose="020F0502020204030204" pitchFamily="34" charset="0"/>
                <a:ea typeface="Montserrat Semi" charset="0"/>
                <a:cs typeface="Calibri" panose="020F0502020204030204" pitchFamily="34" charset="0"/>
              </a:rPr>
              <a:t>TWITTER</a:t>
            </a:r>
          </a:p>
        </p:txBody>
      </p:sp>
      <p:sp>
        <p:nvSpPr>
          <p:cNvPr id="24" name="TextBox 23"/>
          <p:cNvSpPr txBox="1"/>
          <p:nvPr/>
        </p:nvSpPr>
        <p:spPr>
          <a:xfrm>
            <a:off x="9762229" y="6088215"/>
            <a:ext cx="2188473" cy="369332"/>
          </a:xfrm>
          <a:prstGeom prst="rect">
            <a:avLst/>
          </a:prstGeom>
          <a:noFill/>
        </p:spPr>
        <p:txBody>
          <a:bodyPr wrap="square" rtlCol="0">
            <a:spAutoFit/>
          </a:bodyPr>
          <a:lstStyle/>
          <a:p>
            <a:pPr algn="ctr" defTabSz="914217"/>
            <a:r>
              <a:rPr lang="en-CA" dirty="0" err="1">
                <a:solidFill>
                  <a:srgbClr val="FFFFFF"/>
                </a:solidFill>
                <a:latin typeface="Calibri" panose="020F0502020204030204" pitchFamily="34" charset="0"/>
              </a:rPr>
              <a:t>Cereals_Canada</a:t>
            </a:r>
            <a:endParaRPr lang="en-US" dirty="0">
              <a:solidFill>
                <a:srgbClr val="FFFFFF"/>
              </a:solidFill>
              <a:latin typeface="Lato Light" charset="0"/>
              <a:ea typeface="Lato Light" charset="0"/>
              <a:cs typeface="Lato Light" charset="0"/>
            </a:endParaRPr>
          </a:p>
        </p:txBody>
      </p:sp>
    </p:spTree>
    <p:extLst>
      <p:ext uri="{BB962C8B-B14F-4D97-AF65-F5344CB8AC3E}">
        <p14:creationId xmlns:p14="http://schemas.microsoft.com/office/powerpoint/2010/main" val="43588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xmlns="" id="{CEA861C5-3CE8-4AD0-925C-836509B24A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2" name="Straight Connector 21">
            <a:extLst>
              <a:ext uri="{FF2B5EF4-FFF2-40B4-BE49-F238E27FC236}">
                <a16:creationId xmlns:a16="http://schemas.microsoft.com/office/drawing/2014/main" xmlns="" id="{EDB3FAAF-5FDF-4576-8E8B-8BE25DB82AB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5D63E393-5D0E-DF47-B72E-4EA5CCDC65F8}"/>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a:solidFill>
                  <a:schemeClr val="tx2"/>
                </a:solidFill>
              </a:rPr>
              <a:t>How does soil conservation fit into sustainable agriculture?</a:t>
            </a:r>
          </a:p>
        </p:txBody>
      </p:sp>
      <p:cxnSp>
        <p:nvCxnSpPr>
          <p:cNvPr id="24" name="Straight Connector 23">
            <a:extLst>
              <a:ext uri="{FF2B5EF4-FFF2-40B4-BE49-F238E27FC236}">
                <a16:creationId xmlns:a16="http://schemas.microsoft.com/office/drawing/2014/main" xmlns="" id="{AA94FB8C-E571-44EE-B6FB-9D4D378B5C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Freeform 6">
            <a:extLst>
              <a:ext uri="{FF2B5EF4-FFF2-40B4-BE49-F238E27FC236}">
                <a16:creationId xmlns:a16="http://schemas.microsoft.com/office/drawing/2014/main" xmlns="" id="{97EF6CE1-A1CD-4E7C-836A-7FE57149A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617256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US" sz="4000" i="0" dirty="0">
                <a:solidFill>
                  <a:schemeClr val="bg1"/>
                </a:solidFill>
              </a:rPr>
              <a:t>Soil Carbon</a:t>
            </a:r>
            <a:br>
              <a:rPr lang="en-US" sz="4000" i="0" dirty="0">
                <a:solidFill>
                  <a:schemeClr val="bg1"/>
                </a:solidFill>
              </a:rPr>
            </a:br>
            <a:r>
              <a:rPr lang="en-US" sz="4000" i="0" dirty="0">
                <a:solidFill>
                  <a:schemeClr val="bg1"/>
                </a:solidFill>
              </a:rPr>
              <a:t/>
            </a:r>
            <a:br>
              <a:rPr lang="en-US" sz="4000" i="0" dirty="0">
                <a:solidFill>
                  <a:schemeClr val="bg1"/>
                </a:solidFill>
              </a:rPr>
            </a:br>
            <a:r>
              <a:rPr lang="en-US" sz="4000" i="0" dirty="0">
                <a:solidFill>
                  <a:schemeClr val="bg1"/>
                </a:solidFill>
              </a:rPr>
              <a:t>Clean water</a:t>
            </a:r>
            <a:br>
              <a:rPr lang="en-US" sz="4000" i="0" dirty="0">
                <a:solidFill>
                  <a:schemeClr val="bg1"/>
                </a:solidFill>
              </a:rPr>
            </a:br>
            <a:r>
              <a:rPr lang="en-US" sz="4000" i="0" dirty="0">
                <a:solidFill>
                  <a:schemeClr val="bg1"/>
                </a:solidFill>
              </a:rPr>
              <a:t/>
            </a:r>
            <a:br>
              <a:rPr lang="en-US" sz="4000" i="0" dirty="0">
                <a:solidFill>
                  <a:schemeClr val="bg1"/>
                </a:solidFill>
              </a:rPr>
            </a:br>
            <a:r>
              <a:rPr lang="en-US" sz="4000" i="0" dirty="0">
                <a:solidFill>
                  <a:schemeClr val="bg1"/>
                </a:solidFill>
              </a:rPr>
              <a:t>Clean air</a:t>
            </a:r>
            <a:br>
              <a:rPr lang="en-US" sz="4000" i="0" dirty="0">
                <a:solidFill>
                  <a:schemeClr val="bg1"/>
                </a:solidFill>
              </a:rPr>
            </a:br>
            <a:r>
              <a:rPr lang="en-US" sz="4000" i="0" dirty="0">
                <a:solidFill>
                  <a:schemeClr val="bg1"/>
                </a:solidFill>
              </a:rPr>
              <a:t/>
            </a:r>
            <a:br>
              <a:rPr lang="en-US" sz="4000" i="0" dirty="0">
                <a:solidFill>
                  <a:schemeClr val="bg1"/>
                </a:solidFill>
              </a:rPr>
            </a:br>
            <a:r>
              <a:rPr lang="en-US" sz="4000" i="0" dirty="0">
                <a:solidFill>
                  <a:schemeClr val="bg1"/>
                </a:solidFill>
              </a:rPr>
              <a:t>Biodiversity</a:t>
            </a:r>
          </a:p>
        </p:txBody>
      </p:sp>
      <p:pic>
        <p:nvPicPr>
          <p:cNvPr id="10" name="Picture 9">
            <a:extLst>
              <a:ext uri="{FF2B5EF4-FFF2-40B4-BE49-F238E27FC236}">
                <a16:creationId xmlns:a16="http://schemas.microsoft.com/office/drawing/2014/main" xmlns="" id="{6822ED25-BC90-7A44-8DAD-1C8F0A4FE8BD}"/>
              </a:ext>
            </a:extLst>
          </p:cNvPr>
          <p:cNvPicPr>
            <a:picLocks noChangeAspect="1"/>
          </p:cNvPicPr>
          <p:nvPr/>
        </p:nvPicPr>
        <p:blipFill>
          <a:blip r:embed="rId3"/>
          <a:stretch>
            <a:fillRect/>
          </a:stretch>
        </p:blipFill>
        <p:spPr>
          <a:xfrm>
            <a:off x="-2758720" y="0"/>
            <a:ext cx="10293378" cy="7126184"/>
          </a:xfrm>
          <a:prstGeom prst="rect">
            <a:avLst/>
          </a:prstGeom>
        </p:spPr>
      </p:pic>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26413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US" sz="4000" i="0" dirty="0">
                <a:solidFill>
                  <a:schemeClr val="bg1"/>
                </a:solidFill>
              </a:rPr>
              <a:t>Soil Organic Matter</a:t>
            </a:r>
            <a:br>
              <a:rPr lang="en-US" sz="4000" i="0" dirty="0">
                <a:solidFill>
                  <a:schemeClr val="bg1"/>
                </a:solidFill>
              </a:rPr>
            </a:br>
            <a:r>
              <a:rPr lang="en-US" sz="4000" i="0" dirty="0">
                <a:solidFill>
                  <a:schemeClr val="bg1"/>
                </a:solidFill>
              </a:rPr>
              <a:t/>
            </a:r>
            <a:br>
              <a:rPr lang="en-US" sz="4000" i="0" dirty="0">
                <a:solidFill>
                  <a:schemeClr val="bg1"/>
                </a:solidFill>
              </a:rPr>
            </a:br>
            <a:r>
              <a:rPr lang="en-US" sz="4000" i="0" dirty="0">
                <a:solidFill>
                  <a:schemeClr val="bg1"/>
                </a:solidFill>
              </a:rPr>
              <a:t>Reducing Erosion</a:t>
            </a:r>
          </a:p>
        </p:txBody>
      </p:sp>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pic>
        <p:nvPicPr>
          <p:cNvPr id="12" name="Picture 3" descr="X:\Sharing\Steve\New Crop Presentation Template\images\CWRS harvest_Manitou_MB_150827_08_extra vignette_2sm.jpg">
            <a:extLst>
              <a:ext uri="{FF2B5EF4-FFF2-40B4-BE49-F238E27FC236}">
                <a16:creationId xmlns:a16="http://schemas.microsoft.com/office/drawing/2014/main" xmlns="" id="{7BCDD864-D2FC-40C5-A328-5954BC343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4" y="-24063"/>
            <a:ext cx="7570750" cy="68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66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0501A84-E03A-4644-83BE-A65F0ACCCC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48" y="1257300"/>
            <a:ext cx="3505240" cy="4254869"/>
          </a:xfrm>
        </p:spPr>
        <p:txBody>
          <a:bodyPr>
            <a:normAutofit/>
          </a:bodyPr>
          <a:lstStyle/>
          <a:p>
            <a:pPr algn="l"/>
            <a:r>
              <a:rPr lang="en-CA" altLang="en-US" sz="4000" dirty="0">
                <a:solidFill>
                  <a:schemeClr val="bg1"/>
                </a:solidFill>
                <a:ea typeface="MS PGothic" charset="-128"/>
              </a:rPr>
              <a:t>Soil Organic Carbon Change </a:t>
            </a:r>
            <a:br>
              <a:rPr lang="en-CA" altLang="en-US" sz="4000" dirty="0">
                <a:solidFill>
                  <a:schemeClr val="bg1"/>
                </a:solidFill>
                <a:ea typeface="MS PGothic" charset="-128"/>
              </a:rPr>
            </a:br>
            <a:r>
              <a:rPr lang="en-CA" altLang="en-US" sz="4000" dirty="0">
                <a:solidFill>
                  <a:schemeClr val="bg1"/>
                </a:solidFill>
                <a:ea typeface="MS PGothic" charset="-128"/>
              </a:rPr>
              <a:t>per Hectare of Agricultural Land, Prairies</a:t>
            </a:r>
            <a:r>
              <a:rPr lang="en-US" altLang="en-US" sz="4000" dirty="0">
                <a:solidFill>
                  <a:schemeClr val="bg1"/>
                </a:solidFill>
                <a:ea typeface="MS PGothic" charset="-128"/>
              </a:rPr>
              <a:t> </a:t>
            </a:r>
            <a:endParaRPr lang="en-US" sz="4000" i="0" dirty="0">
              <a:solidFill>
                <a:schemeClr val="bg1"/>
              </a:solidFill>
            </a:endParaRPr>
          </a:p>
        </p:txBody>
      </p:sp>
      <p:cxnSp>
        <p:nvCxnSpPr>
          <p:cNvPr id="13" name="Straight Connector 1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xmlns="" id="{D9949DD4-1FB3-4162-9489-E2488DEC36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pic>
        <p:nvPicPr>
          <p:cNvPr id="8" name="Content Placeholder 3">
            <a:extLst>
              <a:ext uri="{FF2B5EF4-FFF2-40B4-BE49-F238E27FC236}">
                <a16:creationId xmlns:a16="http://schemas.microsoft.com/office/drawing/2014/main" xmlns="" id="{40DECC97-43EE-E54A-B94B-BE3F560726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305" y="1358585"/>
            <a:ext cx="7715940" cy="4052297"/>
          </a:xfrm>
        </p:spPr>
      </p:pic>
    </p:spTree>
    <p:extLst>
      <p:ext uri="{BB962C8B-B14F-4D97-AF65-F5344CB8AC3E}">
        <p14:creationId xmlns:p14="http://schemas.microsoft.com/office/powerpoint/2010/main" val="1522040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18B0F80-1C8E-49FA-9B66-C9285753E2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1630" y="715986"/>
            <a:ext cx="3933390" cy="4937287"/>
          </a:xfrm>
        </p:spPr>
        <p:txBody>
          <a:bodyPr anchor="ctr">
            <a:normAutofit/>
          </a:bodyPr>
          <a:lstStyle/>
          <a:p>
            <a:pPr algn="l"/>
            <a:r>
              <a:rPr lang="en-CA" altLang="en-US" sz="4800" dirty="0">
                <a:solidFill>
                  <a:schemeClr val="bg2"/>
                </a:solidFill>
                <a:ea typeface="MS PGothic" charset="-128"/>
              </a:rPr>
              <a:t>Soil Organic Carbon Change</a:t>
            </a:r>
            <a:endParaRPr lang="en-US" sz="4800" dirty="0">
              <a:solidFill>
                <a:schemeClr val="bg2"/>
              </a:solidFill>
            </a:endParaRPr>
          </a:p>
        </p:txBody>
      </p:sp>
      <p:sp>
        <p:nvSpPr>
          <p:cNvPr id="11" name="Freeform 6">
            <a:extLst>
              <a:ext uri="{FF2B5EF4-FFF2-40B4-BE49-F238E27FC236}">
                <a16:creationId xmlns:a16="http://schemas.microsoft.com/office/drawing/2014/main" xmlns="" id="{CEF2B853-4083-4B70-AC2A-F79D808093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3" name="Straight Connector 12">
            <a:extLst>
              <a:ext uri="{FF2B5EF4-FFF2-40B4-BE49-F238E27FC236}">
                <a16:creationId xmlns:a16="http://schemas.microsoft.com/office/drawing/2014/main" xmlns="" id="{D434EAAF-BF44-4CCC-84D4-105F3370AF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X:\Sharing\Steve\New Crop Presentation Template\2018 Powerpoint Files\Cereals Canada\Producer Presentation Images\soil organic carbon change.png">
            <a:extLst>
              <a:ext uri="{FF2B5EF4-FFF2-40B4-BE49-F238E27FC236}">
                <a16:creationId xmlns:a16="http://schemas.microsoft.com/office/drawing/2014/main" xmlns="" id="{B27A121B-9404-A04A-B021-CFDB41884B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28661" y="215005"/>
            <a:ext cx="7599696" cy="56528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26876A8D-032A-5246-9B96-C2B352042FB7}"/>
              </a:ext>
            </a:extLst>
          </p:cNvPr>
          <p:cNvSpPr txBox="1"/>
          <p:nvPr/>
        </p:nvSpPr>
        <p:spPr>
          <a:xfrm>
            <a:off x="4134679" y="5865015"/>
            <a:ext cx="4815840" cy="276999"/>
          </a:xfrm>
          <a:prstGeom prst="rect">
            <a:avLst/>
          </a:prstGeom>
          <a:noFill/>
        </p:spPr>
        <p:txBody>
          <a:bodyPr wrap="square" rtlCol="0">
            <a:spAutoFit/>
          </a:bodyPr>
          <a:lstStyle/>
          <a:p>
            <a:pPr defTabSz="548640" fontAlgn="base">
              <a:spcBef>
                <a:spcPct val="0"/>
              </a:spcBef>
              <a:spcAft>
                <a:spcPct val="0"/>
              </a:spcAft>
            </a:pPr>
            <a:r>
              <a:rPr lang="en-CA" sz="1200" dirty="0">
                <a:solidFill>
                  <a:schemeClr val="bg2"/>
                </a:solidFill>
                <a:latin typeface="Calibri" charset="0"/>
                <a:ea typeface="ＭＳ Ｐゴシック" charset="0"/>
              </a:rPr>
              <a:t>Source: Agriculture and Agri-Food Canada</a:t>
            </a:r>
          </a:p>
        </p:txBody>
      </p:sp>
    </p:spTree>
    <p:extLst>
      <p:ext uri="{BB962C8B-B14F-4D97-AF65-F5344CB8AC3E}">
        <p14:creationId xmlns:p14="http://schemas.microsoft.com/office/powerpoint/2010/main" val="166219328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18B0F80-1C8E-49FA-9B66-C9285753E2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1630" y="715986"/>
            <a:ext cx="3933390" cy="4937287"/>
          </a:xfrm>
        </p:spPr>
        <p:txBody>
          <a:bodyPr anchor="ctr">
            <a:normAutofit/>
          </a:bodyPr>
          <a:lstStyle/>
          <a:p>
            <a:pPr algn="l"/>
            <a:r>
              <a:rPr lang="en-CA" altLang="en-US" sz="4800" dirty="0">
                <a:solidFill>
                  <a:schemeClr val="bg2"/>
                </a:solidFill>
                <a:ea typeface="MS PGothic" charset="-128"/>
              </a:rPr>
              <a:t>Reducing Soil Erosion</a:t>
            </a:r>
            <a:endParaRPr lang="en-US" sz="4800" dirty="0">
              <a:solidFill>
                <a:schemeClr val="bg2"/>
              </a:solidFill>
            </a:endParaRPr>
          </a:p>
        </p:txBody>
      </p:sp>
      <p:sp>
        <p:nvSpPr>
          <p:cNvPr id="11" name="Freeform 6">
            <a:extLst>
              <a:ext uri="{FF2B5EF4-FFF2-40B4-BE49-F238E27FC236}">
                <a16:creationId xmlns:a16="http://schemas.microsoft.com/office/drawing/2014/main" xmlns="" id="{CEF2B853-4083-4B70-AC2A-F79D808093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3" name="Straight Connector 12">
            <a:extLst>
              <a:ext uri="{FF2B5EF4-FFF2-40B4-BE49-F238E27FC236}">
                <a16:creationId xmlns:a16="http://schemas.microsoft.com/office/drawing/2014/main" xmlns="" id="{D434EAAF-BF44-4CCC-84D4-105F3370AF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26876A8D-032A-5246-9B96-C2B352042FB7}"/>
              </a:ext>
            </a:extLst>
          </p:cNvPr>
          <p:cNvSpPr txBox="1"/>
          <p:nvPr/>
        </p:nvSpPr>
        <p:spPr>
          <a:xfrm>
            <a:off x="4134679" y="5865015"/>
            <a:ext cx="4815840" cy="276999"/>
          </a:xfrm>
          <a:prstGeom prst="rect">
            <a:avLst/>
          </a:prstGeom>
          <a:noFill/>
        </p:spPr>
        <p:txBody>
          <a:bodyPr wrap="square" rtlCol="0">
            <a:spAutoFit/>
          </a:bodyPr>
          <a:lstStyle/>
          <a:p>
            <a:pPr defTabSz="548640" fontAlgn="base">
              <a:spcBef>
                <a:spcPct val="0"/>
              </a:spcBef>
              <a:spcAft>
                <a:spcPct val="0"/>
              </a:spcAft>
            </a:pPr>
            <a:r>
              <a:rPr lang="en-CA" sz="1200" dirty="0">
                <a:solidFill>
                  <a:schemeClr val="bg2"/>
                </a:solidFill>
                <a:latin typeface="Calibri" charset="0"/>
                <a:ea typeface="ＭＳ Ｐゴシック" charset="0"/>
              </a:rPr>
              <a:t>Source: Agriculture and Agri-Food Canada</a:t>
            </a:r>
          </a:p>
        </p:txBody>
      </p:sp>
      <p:pic>
        <p:nvPicPr>
          <p:cNvPr id="14" name="Picture 2" descr="X:\Sharing\Steve\New Crop Presentation Template\2018 Powerpoint Files\Cereals Canada\Producer Presentation Images\soil erosion map.png">
            <a:extLst>
              <a:ext uri="{FF2B5EF4-FFF2-40B4-BE49-F238E27FC236}">
                <a16:creationId xmlns:a16="http://schemas.microsoft.com/office/drawing/2014/main" xmlns="" id="{2E7BFAB2-A8A1-094A-B93F-171A6D53B9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28661" y="259438"/>
            <a:ext cx="7401339" cy="542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0218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xmlns="" id="{CEA861C5-3CE8-4AD0-925C-836509B24A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2" name="Straight Connector 21">
            <a:extLst>
              <a:ext uri="{FF2B5EF4-FFF2-40B4-BE49-F238E27FC236}">
                <a16:creationId xmlns:a16="http://schemas.microsoft.com/office/drawing/2014/main" xmlns="" id="{EDB3FAAF-5FDF-4576-8E8B-8BE25DB82AB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946A7A1D-3D7F-400B-A579-64AA45406D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0"/>
            <a:ext cx="12191999" cy="6858000"/>
          </a:xfrm>
          <a:prstGeom prst="rect">
            <a:avLst/>
          </a:prstGeom>
          <a:gradFill flip="none" rotWithShape="1">
            <a:gsLst>
              <a:gs pos="100000">
                <a:schemeClr val="bg2">
                  <a:alpha val="60000"/>
                </a:schemeClr>
              </a:gs>
              <a:gs pos="30000">
                <a:schemeClr val="bg2"/>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xmlns="" id="{088626AC-4CE0-0C49-9224-1ADF9FC83B5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14753" y="-289550"/>
            <a:ext cx="12706753" cy="7147550"/>
          </a:xfrm>
          <a:prstGeom prst="rect">
            <a:avLst/>
          </a:prstGeom>
        </p:spPr>
      </p:pic>
      <p:sp>
        <p:nvSpPr>
          <p:cNvPr id="2" name="Title 1"/>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7100" cap="all" dirty="0">
                <a:solidFill>
                  <a:schemeClr val="tx2"/>
                </a:solidFill>
              </a:rPr>
              <a:t>There is still work to be done</a:t>
            </a:r>
          </a:p>
        </p:txBody>
      </p:sp>
      <p:cxnSp>
        <p:nvCxnSpPr>
          <p:cNvPr id="26" name="Straight Connector 25">
            <a:extLst>
              <a:ext uri="{FF2B5EF4-FFF2-40B4-BE49-F238E27FC236}">
                <a16:creationId xmlns:a16="http://schemas.microsoft.com/office/drawing/2014/main" xmlns="" id="{0BCE4FFE-9918-4AF9-975B-1AAC44E67D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a16="http://schemas.microsoft.com/office/drawing/2014/main" xmlns="" id="{C38C875F-6627-4E12-BFE4-18E6A64F15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321492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18B0F80-1C8E-49FA-9B66-C9285753E2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1630" y="715986"/>
            <a:ext cx="3933390" cy="4937287"/>
          </a:xfrm>
        </p:spPr>
        <p:txBody>
          <a:bodyPr anchor="ctr">
            <a:normAutofit/>
          </a:bodyPr>
          <a:lstStyle/>
          <a:p>
            <a:pPr algn="l"/>
            <a:r>
              <a:rPr lang="en-US" sz="4800" dirty="0">
                <a:solidFill>
                  <a:schemeClr val="bg2"/>
                </a:solidFill>
              </a:rPr>
              <a:t>The answer is not blowing in the wind</a:t>
            </a:r>
          </a:p>
        </p:txBody>
      </p:sp>
      <p:sp>
        <p:nvSpPr>
          <p:cNvPr id="11" name="Freeform 6">
            <a:extLst>
              <a:ext uri="{FF2B5EF4-FFF2-40B4-BE49-F238E27FC236}">
                <a16:creationId xmlns:a16="http://schemas.microsoft.com/office/drawing/2014/main" xmlns="" id="{CEF2B853-4083-4B70-AC2A-F79D808093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3" name="Straight Connector 12">
            <a:extLst>
              <a:ext uri="{FF2B5EF4-FFF2-40B4-BE49-F238E27FC236}">
                <a16:creationId xmlns:a16="http://schemas.microsoft.com/office/drawing/2014/main" xmlns="" id="{D434EAAF-BF44-4CCC-84D4-105F3370AF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 name="Content Placeholder 3">
            <a:extLst>
              <a:ext uri="{FF2B5EF4-FFF2-40B4-BE49-F238E27FC236}">
                <a16:creationId xmlns:a16="http://schemas.microsoft.com/office/drawing/2014/main" xmlns="" id="{262B34AD-EB58-5B4B-A7B6-6868BC6965F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4495800" y="537072"/>
            <a:ext cx="6934200" cy="5204082"/>
          </a:xfrm>
          <a:prstGeom prst="rect">
            <a:avLst/>
          </a:prstGeom>
        </p:spPr>
      </p:pic>
      <p:sp>
        <p:nvSpPr>
          <p:cNvPr id="16" name="TextBox 15">
            <a:extLst>
              <a:ext uri="{FF2B5EF4-FFF2-40B4-BE49-F238E27FC236}">
                <a16:creationId xmlns:a16="http://schemas.microsoft.com/office/drawing/2014/main" xmlns="" id="{A0F1DE73-1684-0D47-BB59-37F83D2D655F}"/>
              </a:ext>
            </a:extLst>
          </p:cNvPr>
          <p:cNvSpPr txBox="1"/>
          <p:nvPr/>
        </p:nvSpPr>
        <p:spPr>
          <a:xfrm>
            <a:off x="4495800" y="5785776"/>
            <a:ext cx="2155398" cy="369332"/>
          </a:xfrm>
          <a:prstGeom prst="rect">
            <a:avLst/>
          </a:prstGeom>
          <a:noFill/>
        </p:spPr>
        <p:txBody>
          <a:bodyPr wrap="none" rtlCol="0">
            <a:spAutoFit/>
          </a:bodyPr>
          <a:lstStyle/>
          <a:p>
            <a:r>
              <a:rPr lang="en-US" dirty="0">
                <a:solidFill>
                  <a:schemeClr val="bg2"/>
                </a:solidFill>
              </a:rPr>
              <a:t>Manitoba, June 2019</a:t>
            </a:r>
          </a:p>
        </p:txBody>
      </p:sp>
    </p:spTree>
    <p:extLst>
      <p:ext uri="{BB962C8B-B14F-4D97-AF65-F5344CB8AC3E}">
        <p14:creationId xmlns:p14="http://schemas.microsoft.com/office/powerpoint/2010/main" val="386597474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Headlines" id="{3841520A-25F2-4EB8-BE4C-611DB5ABEED9}" vid="{ECD25A4C-D97E-4C12-84B1-63580BFFAEEB}"/>
    </a:ext>
  </a:extLst>
</a:theme>
</file>

<file path=ppt/theme/theme2.xml><?xml version="1.0" encoding="utf-8"?>
<a:theme xmlns:a="http://schemas.openxmlformats.org/drawingml/2006/main" name="1) Blank">
  <a:themeElements>
    <a:clrScheme name="Custom 1">
      <a:dk1>
        <a:srgbClr val="7F7F7F"/>
      </a:dk1>
      <a:lt1>
        <a:srgbClr val="FFFFFF"/>
      </a:lt1>
      <a:dk2>
        <a:srgbClr val="000000"/>
      </a:dk2>
      <a:lt2>
        <a:srgbClr val="FFFFFF"/>
      </a:lt2>
      <a:accent1>
        <a:srgbClr val="648C1A"/>
      </a:accent1>
      <a:accent2>
        <a:srgbClr val="EDAA00"/>
      </a:accent2>
      <a:accent3>
        <a:srgbClr val="6D6E71"/>
      </a:accent3>
      <a:accent4>
        <a:srgbClr val="77BC1F"/>
      </a:accent4>
      <a:accent5>
        <a:srgbClr val="4B5050"/>
      </a:accent5>
      <a:accent6>
        <a:srgbClr val="91969B"/>
      </a:accent6>
      <a:hlink>
        <a:srgbClr val="EDAA00"/>
      </a:hlink>
      <a:folHlink>
        <a:srgbClr val="C48C0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_CerealsCanada_Template_TEMPLATE.potx" id="{6E92DC80-3701-40C1-8FEE-CF9935257D76}" vid="{F9DAD492-0B74-4B41-94FD-13C8587BAA15}"/>
    </a:ext>
  </a:extLst>
</a:theme>
</file>

<file path=ppt/theme/theme3.xml><?xml version="1.0" encoding="utf-8"?>
<a:theme xmlns:a="http://schemas.openxmlformats.org/drawingml/2006/main" name="2_2017 New Crop Powerpoint Template_Draft 1_170913">
  <a:themeElements>
    <a:clrScheme name="New Crop 2017">
      <a:dk1>
        <a:srgbClr val="4A2B0F"/>
      </a:dk1>
      <a:lt1>
        <a:sysClr val="window" lastClr="FFFFFF"/>
      </a:lt1>
      <a:dk2>
        <a:srgbClr val="9A141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2017 New Crop Powerpoint Template_Draft 1_170913">
  <a:themeElements>
    <a:clrScheme name="New Crop 2017">
      <a:dk1>
        <a:srgbClr val="4A2B0F"/>
      </a:dk1>
      <a:lt1>
        <a:sysClr val="window" lastClr="FFFFFF"/>
      </a:lt1>
      <a:dk2>
        <a:srgbClr val="9A141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ED9A294409144788FD2A045CC02ABD" ma:contentTypeVersion="9" ma:contentTypeDescription="Create a new document." ma:contentTypeScope="" ma:versionID="32c232d23c3966abc0b1955588f0fcdc">
  <xsd:schema xmlns:xsd="http://www.w3.org/2001/XMLSchema" xmlns:xs="http://www.w3.org/2001/XMLSchema" xmlns:p="http://schemas.microsoft.com/office/2006/metadata/properties" xmlns:ns2="b919b05e-f315-4aaa-8125-3b19c42f4e93" xmlns:ns3="945a27ee-671d-4e52-a88a-a23173da186b" targetNamespace="http://schemas.microsoft.com/office/2006/metadata/properties" ma:root="true" ma:fieldsID="02146217adec458ac12f67e4cb126751" ns2:_="" ns3:_="">
    <xsd:import namespace="b919b05e-f315-4aaa-8125-3b19c42f4e93"/>
    <xsd:import namespace="945a27ee-671d-4e52-a88a-a23173da186b"/>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9b05e-f315-4aaa-8125-3b19c42f4e9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1" nillable="true" ma:displayName="MediaServiceAutoTags" ma:description="" ma:internalName="MediaServiceAutoTags" ma:readOnly="true">
      <xsd:simpleType>
        <xsd:restriction base="dms:Text"/>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Location" ma:index="13"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5a27ee-671d-4e52-a88a-a23173da186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9B0401-1820-46D3-A7B7-30497DB77FF1}">
  <ds:schemaRefs>
    <ds:schemaRef ds:uri="http://schemas.microsoft.com/sharepoint/v3/contenttype/forms"/>
  </ds:schemaRefs>
</ds:datastoreItem>
</file>

<file path=customXml/itemProps2.xml><?xml version="1.0" encoding="utf-8"?>
<ds:datastoreItem xmlns:ds="http://schemas.openxmlformats.org/officeDocument/2006/customXml" ds:itemID="{11A230B1-D5C4-4236-B9D0-D40B304F0F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19b05e-f315-4aaa-8125-3b19c42f4e93"/>
    <ds:schemaRef ds:uri="945a27ee-671d-4e52-a88a-a23173da18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8518EE-F21F-463A-98C5-3DD2CA07F58F}">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45a27ee-671d-4e52-a88a-a23173da186b"/>
    <ds:schemaRef ds:uri="b919b05e-f315-4aaa-8125-3b19c42f4e9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177</TotalTime>
  <Words>1432</Words>
  <Application>Microsoft Office PowerPoint</Application>
  <PresentationFormat>Custom</PresentationFormat>
  <Paragraphs>130</Paragraphs>
  <Slides>17</Slides>
  <Notes>17</Notes>
  <HiddenSlides>0</HiddenSlides>
  <MMClips>0</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Headlines</vt:lpstr>
      <vt:lpstr>1) Blank</vt:lpstr>
      <vt:lpstr>2_2017 New Crop Powerpoint Template_Draft 1_170913</vt:lpstr>
      <vt:lpstr>3_2017 New Crop Powerpoint Template_Draft 1_170913</vt:lpstr>
      <vt:lpstr>PowerPoint Presentation</vt:lpstr>
      <vt:lpstr>How does soil conservation fit into sustainable agriculture?</vt:lpstr>
      <vt:lpstr>Soil Carbon  Clean water  Clean air  Biodiversity</vt:lpstr>
      <vt:lpstr>Soil Organic Matter  Reducing Erosion</vt:lpstr>
      <vt:lpstr>Soil Organic Carbon Change  per Hectare of Agricultural Land, Prairies </vt:lpstr>
      <vt:lpstr>Soil Organic Carbon Change</vt:lpstr>
      <vt:lpstr>Reducing Soil Erosion</vt:lpstr>
      <vt:lpstr>There is still work to be done</vt:lpstr>
      <vt:lpstr>The answer is not blowing in the wind</vt:lpstr>
      <vt:lpstr>Soil health must be part of our focus.</vt:lpstr>
      <vt:lpstr>PowerPoint Presentation</vt:lpstr>
      <vt:lpstr>PowerPoint Presentation</vt:lpstr>
      <vt:lpstr>What is a grains, oilseeds and special crops Code of Practice?</vt:lpstr>
      <vt:lpstr>Code of Practice Primary Principles </vt:lpstr>
      <vt:lpstr>Code Committee Structure </vt:lpstr>
      <vt:lpstr>Good farmers steward  their soil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SUSTAINABILITY</dc:title>
  <dc:creator>Karli Reimer</dc:creator>
  <cp:lastModifiedBy>Lenovo</cp:lastModifiedBy>
  <cp:revision>10</cp:revision>
  <cp:lastPrinted>2019-09-24T14:04:42Z</cp:lastPrinted>
  <dcterms:created xsi:type="dcterms:W3CDTF">2019-09-16T19:13:51Z</dcterms:created>
  <dcterms:modified xsi:type="dcterms:W3CDTF">2019-09-27T20:43:03Z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0x010100ECED9A294409144788FD2A045CC02ABD</vt:lpwstr>
  </property>
</Properties>
</file>