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6" r:id="rId2"/>
    <p:sldId id="257" r:id="rId3"/>
    <p:sldId id="276" r:id="rId4"/>
    <p:sldId id="277" r:id="rId5"/>
    <p:sldId id="278" r:id="rId6"/>
    <p:sldId id="280" r:id="rId7"/>
    <p:sldId id="259" r:id="rId8"/>
    <p:sldId id="258" r:id="rId9"/>
    <p:sldId id="279" r:id="rId10"/>
    <p:sldId id="260" r:id="rId11"/>
    <p:sldId id="261" r:id="rId12"/>
    <p:sldId id="262" r:id="rId13"/>
    <p:sldId id="263" r:id="rId14"/>
    <p:sldId id="264" r:id="rId15"/>
    <p:sldId id="284" r:id="rId16"/>
    <p:sldId id="285" r:id="rId17"/>
    <p:sldId id="286" r:id="rId18"/>
    <p:sldId id="287" r:id="rId19"/>
    <p:sldId id="281" r:id="rId20"/>
    <p:sldId id="282" r:id="rId21"/>
    <p:sldId id="273" r:id="rId22"/>
    <p:sldId id="283"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1D08"/>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2848" autoAdjust="0"/>
  </p:normalViewPr>
  <p:slideViewPr>
    <p:cSldViewPr snapToGrid="0" snapToObjects="1" showGuides="1">
      <p:cViewPr>
        <p:scale>
          <a:sx n="49" d="100"/>
          <a:sy n="49" d="100"/>
        </p:scale>
        <p:origin x="-2410" y="-58"/>
      </p:cViewPr>
      <p:guideLst>
        <p:guide orient="horz" pos="758"/>
        <p:guide pos="211"/>
      </p:guideLst>
    </p:cSldViewPr>
  </p:slideViewPr>
  <p:notesTextViewPr>
    <p:cViewPr>
      <p:scale>
        <a:sx n="155" d="100"/>
        <a:sy n="15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davidlobb:Desktop:Soil%20Loss-%20Yield%20Loss%20Calculator.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scatterChart>
        <c:scatterStyle val="lineMarker"/>
        <c:varyColors val="0"/>
        <c:ser>
          <c:idx val="0"/>
          <c:order val="0"/>
          <c:spPr>
            <a:ln>
              <a:solidFill>
                <a:srgbClr val="008000"/>
              </a:solidFill>
            </a:ln>
          </c:spPr>
          <c:marker>
            <c:symbol val="none"/>
          </c:marker>
          <c:xVal>
            <c:numRef>
              <c:f>HM!$AE$8:$AE$29</c:f>
              <c:numCache>
                <c:formatCode>General</c:formatCode>
                <c:ptCount val="22"/>
                <c:pt idx="0">
                  <c:v>97.5</c:v>
                </c:pt>
                <c:pt idx="1">
                  <c:v>92.5</c:v>
                </c:pt>
                <c:pt idx="2">
                  <c:v>87.5</c:v>
                </c:pt>
                <c:pt idx="3">
                  <c:v>82.5</c:v>
                </c:pt>
                <c:pt idx="4">
                  <c:v>77.5</c:v>
                </c:pt>
                <c:pt idx="5">
                  <c:v>72.5</c:v>
                </c:pt>
                <c:pt idx="6">
                  <c:v>67.5</c:v>
                </c:pt>
                <c:pt idx="7">
                  <c:v>62.5</c:v>
                </c:pt>
                <c:pt idx="8">
                  <c:v>57.5</c:v>
                </c:pt>
                <c:pt idx="9">
                  <c:v>52.5</c:v>
                </c:pt>
                <c:pt idx="10">
                  <c:v>47.5</c:v>
                </c:pt>
                <c:pt idx="11">
                  <c:v>42.5</c:v>
                </c:pt>
                <c:pt idx="12">
                  <c:v>37.5</c:v>
                </c:pt>
                <c:pt idx="13">
                  <c:v>32.5</c:v>
                </c:pt>
                <c:pt idx="14">
                  <c:v>27.5</c:v>
                </c:pt>
                <c:pt idx="15">
                  <c:v>22.5</c:v>
                </c:pt>
                <c:pt idx="16">
                  <c:v>17.5</c:v>
                </c:pt>
                <c:pt idx="17">
                  <c:v>12.5</c:v>
                </c:pt>
                <c:pt idx="18">
                  <c:v>7.5</c:v>
                </c:pt>
                <c:pt idx="19">
                  <c:v>2.5</c:v>
                </c:pt>
              </c:numCache>
            </c:numRef>
          </c:xVal>
          <c:yVal>
            <c:numRef>
              <c:f>HM!$AF$8:$AF$29</c:f>
              <c:numCache>
                <c:formatCode>General</c:formatCode>
                <c:ptCount val="22"/>
                <c:pt idx="0">
                  <c:v>100</c:v>
                </c:pt>
                <c:pt idx="1">
                  <c:v>100</c:v>
                </c:pt>
                <c:pt idx="2">
                  <c:v>99</c:v>
                </c:pt>
                <c:pt idx="3">
                  <c:v>98</c:v>
                </c:pt>
                <c:pt idx="4">
                  <c:v>96</c:v>
                </c:pt>
                <c:pt idx="5">
                  <c:v>93</c:v>
                </c:pt>
                <c:pt idx="6">
                  <c:v>89</c:v>
                </c:pt>
                <c:pt idx="7">
                  <c:v>84</c:v>
                </c:pt>
                <c:pt idx="8">
                  <c:v>79</c:v>
                </c:pt>
                <c:pt idx="9">
                  <c:v>73</c:v>
                </c:pt>
                <c:pt idx="10">
                  <c:v>66</c:v>
                </c:pt>
                <c:pt idx="11">
                  <c:v>59</c:v>
                </c:pt>
                <c:pt idx="12">
                  <c:v>51</c:v>
                </c:pt>
                <c:pt idx="13">
                  <c:v>44</c:v>
                </c:pt>
                <c:pt idx="14">
                  <c:v>36</c:v>
                </c:pt>
                <c:pt idx="15">
                  <c:v>29</c:v>
                </c:pt>
                <c:pt idx="16">
                  <c:v>21</c:v>
                </c:pt>
                <c:pt idx="17">
                  <c:v>14</c:v>
                </c:pt>
                <c:pt idx="18">
                  <c:v>7</c:v>
                </c:pt>
                <c:pt idx="19">
                  <c:v>0</c:v>
                </c:pt>
                <c:pt idx="21">
                  <c:v>0</c:v>
                </c:pt>
              </c:numCache>
            </c:numRef>
          </c:yVal>
          <c:smooth val="0"/>
        </c:ser>
        <c:ser>
          <c:idx val="2"/>
          <c:order val="1"/>
          <c:marker>
            <c:symbol val="none"/>
          </c:marker>
          <c:dPt>
            <c:idx val="25"/>
            <c:bubble3D val="0"/>
            <c:spPr>
              <a:ln w="19050">
                <a:solidFill>
                  <a:schemeClr val="tx2">
                    <a:lumMod val="75000"/>
                  </a:schemeClr>
                </a:solidFill>
                <a:prstDash val="dash"/>
              </a:ln>
            </c:spPr>
          </c:dPt>
          <c:dPt>
            <c:idx val="28"/>
            <c:bubble3D val="0"/>
            <c:spPr>
              <a:ln w="19050">
                <a:solidFill>
                  <a:schemeClr val="tx2">
                    <a:lumMod val="75000"/>
                  </a:schemeClr>
                </a:solidFill>
                <a:prstDash val="solid"/>
              </a:ln>
            </c:spPr>
          </c:dPt>
          <c:dPt>
            <c:idx val="31"/>
            <c:bubble3D val="0"/>
            <c:spPr>
              <a:ln w="19050">
                <a:solidFill>
                  <a:schemeClr val="tx2">
                    <a:lumMod val="75000"/>
                  </a:schemeClr>
                </a:solidFill>
                <a:prstDash val="dash"/>
              </a:ln>
            </c:spPr>
          </c:dPt>
          <c:dPt>
            <c:idx val="34"/>
            <c:bubble3D val="0"/>
            <c:spPr>
              <a:ln w="19050" cmpd="sng">
                <a:solidFill>
                  <a:schemeClr val="tx2">
                    <a:lumMod val="75000"/>
                  </a:schemeClr>
                </a:solidFill>
                <a:prstDash val="solid"/>
              </a:ln>
            </c:spPr>
          </c:dPt>
          <c:xVal>
            <c:numRef>
              <c:f>HM!$AE$8:$AE$42</c:f>
              <c:numCache>
                <c:formatCode>General</c:formatCode>
                <c:ptCount val="35"/>
                <c:pt idx="0">
                  <c:v>97.5</c:v>
                </c:pt>
                <c:pt idx="1">
                  <c:v>92.5</c:v>
                </c:pt>
                <c:pt idx="2">
                  <c:v>87.5</c:v>
                </c:pt>
                <c:pt idx="3">
                  <c:v>82.5</c:v>
                </c:pt>
                <c:pt idx="4">
                  <c:v>77.5</c:v>
                </c:pt>
                <c:pt idx="5">
                  <c:v>72.5</c:v>
                </c:pt>
                <c:pt idx="6">
                  <c:v>67.5</c:v>
                </c:pt>
                <c:pt idx="7">
                  <c:v>62.5</c:v>
                </c:pt>
                <c:pt idx="8">
                  <c:v>57.5</c:v>
                </c:pt>
                <c:pt idx="9">
                  <c:v>52.5</c:v>
                </c:pt>
                <c:pt idx="10">
                  <c:v>47.5</c:v>
                </c:pt>
                <c:pt idx="11">
                  <c:v>42.5</c:v>
                </c:pt>
                <c:pt idx="12">
                  <c:v>37.5</c:v>
                </c:pt>
                <c:pt idx="13">
                  <c:v>32.5</c:v>
                </c:pt>
                <c:pt idx="14">
                  <c:v>27.5</c:v>
                </c:pt>
                <c:pt idx="15">
                  <c:v>22.5</c:v>
                </c:pt>
                <c:pt idx="16">
                  <c:v>17.5</c:v>
                </c:pt>
                <c:pt idx="17">
                  <c:v>12.5</c:v>
                </c:pt>
                <c:pt idx="18">
                  <c:v>7.5</c:v>
                </c:pt>
                <c:pt idx="19">
                  <c:v>2.5</c:v>
                </c:pt>
                <c:pt idx="24">
                  <c:v>63</c:v>
                </c:pt>
                <c:pt idx="25">
                  <c:v>63</c:v>
                </c:pt>
                <c:pt idx="27">
                  <c:v>37</c:v>
                </c:pt>
                <c:pt idx="28">
                  <c:v>37</c:v>
                </c:pt>
                <c:pt idx="30">
                  <c:v>22.5</c:v>
                </c:pt>
                <c:pt idx="31">
                  <c:v>22.5</c:v>
                </c:pt>
                <c:pt idx="33">
                  <c:v>15</c:v>
                </c:pt>
                <c:pt idx="34">
                  <c:v>15</c:v>
                </c:pt>
              </c:numCache>
            </c:numRef>
          </c:xVal>
          <c:yVal>
            <c:numRef>
              <c:f>HM!$AH$8:$AH$42</c:f>
              <c:numCache>
                <c:formatCode>General</c:formatCode>
                <c:ptCount val="35"/>
                <c:pt idx="24">
                  <c:v>0</c:v>
                </c:pt>
                <c:pt idx="25">
                  <c:v>100</c:v>
                </c:pt>
                <c:pt idx="26">
                  <c:v>0</c:v>
                </c:pt>
                <c:pt idx="27">
                  <c:v>100</c:v>
                </c:pt>
                <c:pt idx="28">
                  <c:v>1</c:v>
                </c:pt>
                <c:pt idx="30">
                  <c:v>0</c:v>
                </c:pt>
                <c:pt idx="31">
                  <c:v>100</c:v>
                </c:pt>
                <c:pt idx="32">
                  <c:v>0</c:v>
                </c:pt>
                <c:pt idx="33">
                  <c:v>0</c:v>
                </c:pt>
                <c:pt idx="34">
                  <c:v>100</c:v>
                </c:pt>
              </c:numCache>
            </c:numRef>
          </c:yVal>
          <c:smooth val="0"/>
        </c:ser>
        <c:dLbls>
          <c:showLegendKey val="0"/>
          <c:showVal val="0"/>
          <c:showCatName val="0"/>
          <c:showSerName val="0"/>
          <c:showPercent val="0"/>
          <c:showBubbleSize val="0"/>
        </c:dLbls>
        <c:axId val="129577728"/>
        <c:axId val="129579264"/>
      </c:scatterChart>
      <c:valAx>
        <c:axId val="129577728"/>
        <c:scaling>
          <c:orientation val="maxMin"/>
          <c:max val="100"/>
          <c:min val="0"/>
        </c:scaling>
        <c:delete val="0"/>
        <c:axPos val="b"/>
        <c:majorGridlines>
          <c:spPr>
            <a:ln w="6350">
              <a:solidFill>
                <a:schemeClr val="bg1">
                  <a:lumMod val="85000"/>
                </a:schemeClr>
              </a:solidFill>
              <a:prstDash val="dash"/>
            </a:ln>
          </c:spPr>
        </c:majorGridlines>
        <c:numFmt formatCode="General" sourceLinked="1"/>
        <c:majorTickMark val="out"/>
        <c:minorTickMark val="none"/>
        <c:tickLblPos val="nextTo"/>
        <c:spPr>
          <a:ln w="25400">
            <a:solidFill>
              <a:srgbClr val="800000"/>
            </a:solidFill>
          </a:ln>
        </c:spPr>
        <c:txPr>
          <a:bodyPr/>
          <a:lstStyle/>
          <a:p>
            <a:pPr>
              <a:defRPr sz="1400" b="1" i="0" baseline="0">
                <a:solidFill>
                  <a:srgbClr val="800000"/>
                </a:solidFill>
              </a:defRPr>
            </a:pPr>
            <a:endParaRPr lang="en-US"/>
          </a:p>
        </c:txPr>
        <c:crossAx val="129579264"/>
        <c:crosses val="autoZero"/>
        <c:crossBetween val="midCat"/>
        <c:majorUnit val="10"/>
        <c:minorUnit val="2"/>
      </c:valAx>
      <c:valAx>
        <c:axId val="129579264"/>
        <c:scaling>
          <c:orientation val="minMax"/>
          <c:max val="100"/>
        </c:scaling>
        <c:delete val="0"/>
        <c:axPos val="l"/>
        <c:majorGridlines>
          <c:spPr>
            <a:ln w="6350" cmpd="sng">
              <a:solidFill>
                <a:schemeClr val="bg1">
                  <a:lumMod val="85000"/>
                </a:schemeClr>
              </a:solidFill>
              <a:prstDash val="dash"/>
            </a:ln>
          </c:spPr>
        </c:majorGridlines>
        <c:numFmt formatCode="General" sourceLinked="1"/>
        <c:majorTickMark val="out"/>
        <c:minorTickMark val="none"/>
        <c:tickLblPos val="nextTo"/>
        <c:spPr>
          <a:ln w="25400">
            <a:solidFill>
              <a:srgbClr val="008000"/>
            </a:solidFill>
          </a:ln>
        </c:spPr>
        <c:txPr>
          <a:bodyPr/>
          <a:lstStyle/>
          <a:p>
            <a:pPr>
              <a:defRPr sz="1400" b="1" i="0" baseline="0">
                <a:solidFill>
                  <a:srgbClr val="008000"/>
                </a:solidFill>
              </a:defRPr>
            </a:pPr>
            <a:endParaRPr lang="en-US"/>
          </a:p>
        </c:txPr>
        <c:crossAx val="129577728"/>
        <c:crosses val="max"/>
        <c:crossBetween val="midCat"/>
      </c:valAx>
      <c:spPr>
        <a:solidFill>
          <a:schemeClr val="bg1">
            <a:alpha val="74000"/>
          </a:schemeClr>
        </a:solidFill>
      </c:spPr>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0BCE8A-3560-F944-AACF-49D6EF89734E}" type="datetimeFigureOut">
              <a:rPr lang="en-US" smtClean="0"/>
              <a:t>10/16/2019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3FB82B-FE3D-9443-9E6F-1E7E149CA824}" type="slidenum">
              <a:rPr lang="en-US" smtClean="0"/>
              <a:t>‹#›</a:t>
            </a:fld>
            <a:endParaRPr lang="en-US"/>
          </a:p>
        </p:txBody>
      </p:sp>
    </p:spTree>
    <p:extLst>
      <p:ext uri="{BB962C8B-B14F-4D97-AF65-F5344CB8AC3E}">
        <p14:creationId xmlns:p14="http://schemas.microsoft.com/office/powerpoint/2010/main" val="20564012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1600" b="0" dirty="0" smtClean="0">
                <a:latin typeface="Calibri" charset="0"/>
              </a:rPr>
              <a:t>I would like to thank the Soil Conservation Council of Canada for inviting me to participate</a:t>
            </a:r>
            <a:r>
              <a:rPr lang="en-CA" sz="1600" b="0" baseline="0" dirty="0" smtClean="0">
                <a:latin typeface="Calibri" charset="0"/>
              </a:rPr>
              <a:t> in this summit.</a:t>
            </a:r>
          </a:p>
          <a:p>
            <a:endParaRPr lang="en-US" dirty="0"/>
          </a:p>
        </p:txBody>
      </p:sp>
      <p:sp>
        <p:nvSpPr>
          <p:cNvPr id="4" name="Slide Number Placeholder 3"/>
          <p:cNvSpPr>
            <a:spLocks noGrp="1"/>
          </p:cNvSpPr>
          <p:nvPr>
            <p:ph type="sldNum" sz="quarter" idx="10"/>
          </p:nvPr>
        </p:nvSpPr>
        <p:spPr/>
        <p:txBody>
          <a:bodyPr/>
          <a:lstStyle/>
          <a:p>
            <a:fld id="{8F3FB82B-FE3D-9443-9E6F-1E7E149CA824}" type="slidenum">
              <a:rPr lang="en-US" smtClean="0"/>
              <a:t>1</a:t>
            </a:fld>
            <a:endParaRPr lang="en-US"/>
          </a:p>
        </p:txBody>
      </p:sp>
    </p:spTree>
    <p:extLst>
      <p:ext uri="{BB962C8B-B14F-4D97-AF65-F5344CB8AC3E}">
        <p14:creationId xmlns:p14="http://schemas.microsoft.com/office/powerpoint/2010/main" val="15397041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The Degraded Value of crop production is the</a:t>
            </a:r>
            <a:r>
              <a:rPr lang="en-US" sz="1600" baseline="0" dirty="0" smtClean="0"/>
              <a:t> reported market value of the crops grown in that year, expressed in 2016 dollars ($2016).  The Non-Degraded Value is estimated value assuming that field-average yields could be met throughout the cropped area.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80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400" baseline="0" dirty="0" smtClean="0"/>
              <a:t>By using field-average values, it sort of accounts for the fact that crop yields on non-eroded upper slope positions are naturally lower and non-eroded lower slope positions are naturally higher due to soil moisture variations that naturally occur in hilly soil-landscapes.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80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400" baseline="0" dirty="0" smtClean="0"/>
              <a:t>The Lost Value in crop production due to cumulative soil losses in 1971 is estimated to be about </a:t>
            </a:r>
            <a:r>
              <a:rPr lang="en-US" sz="1400" b="1" baseline="0" dirty="0" smtClean="0">
                <a:solidFill>
                  <a:srgbClr val="910101"/>
                </a:solidFill>
              </a:rPr>
              <a:t>$1B (7%) ($2016).  </a:t>
            </a:r>
            <a:r>
              <a:rPr lang="en-US" sz="1400" baseline="0" dirty="0" smtClean="0"/>
              <a:t>The estimated cumulative Lost Value for the preceding 30 to 60 years, assuming a soil loss rate equivalent to 30x the 1971 rate, is $20-30B.  </a:t>
            </a:r>
            <a:endParaRPr lang="en-US" sz="140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sz="14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 The Lost Value in 1971 and 1981 is similar to </a:t>
            </a:r>
            <a:r>
              <a:rPr lang="en-US" sz="1400" dirty="0" err="1" smtClean="0"/>
              <a:t>Rennie’s</a:t>
            </a:r>
            <a:r>
              <a:rPr lang="en-US" sz="1400" dirty="0" smtClean="0"/>
              <a:t> $1.1B in the</a:t>
            </a:r>
            <a:r>
              <a:rPr lang="en-US" sz="1400" baseline="0" dirty="0" smtClean="0"/>
              <a:t> early 1980s.  This estimate is as equally good, or bad as </a:t>
            </a:r>
            <a:r>
              <a:rPr lang="en-US" sz="1400" baseline="0" dirty="0" err="1" smtClean="0"/>
              <a:t>Rennie’s</a:t>
            </a:r>
            <a:r>
              <a:rPr lang="en-US" sz="1400" baseline="0" dirty="0" smtClean="0"/>
              <a:t>.</a:t>
            </a:r>
          </a:p>
        </p:txBody>
      </p:sp>
      <p:sp>
        <p:nvSpPr>
          <p:cNvPr id="4" name="Slide Number Placeholder 3"/>
          <p:cNvSpPr>
            <a:spLocks noGrp="1"/>
          </p:cNvSpPr>
          <p:nvPr>
            <p:ph type="sldNum" sz="quarter" idx="10"/>
          </p:nvPr>
        </p:nvSpPr>
        <p:spPr/>
        <p:txBody>
          <a:bodyPr/>
          <a:lstStyle/>
          <a:p>
            <a:fld id="{99299528-5C44-354F-A9BE-1F5FE18F5AF4}" type="slidenum">
              <a:rPr lang="en-US" smtClean="0"/>
              <a:t>10</a:t>
            </a:fld>
            <a:endParaRPr lang="en-US"/>
          </a:p>
        </p:txBody>
      </p:sp>
    </p:spTree>
    <p:extLst>
      <p:ext uri="{BB962C8B-B14F-4D97-AF65-F5344CB8AC3E}">
        <p14:creationId xmlns:p14="http://schemas.microsoft.com/office/powerpoint/2010/main" val="33842519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The value in crop production increased markedly from 1971 to 2011;</a:t>
            </a:r>
            <a:r>
              <a:rPr lang="en-US" sz="1600" baseline="0" dirty="0" smtClean="0"/>
              <a:t> consequently,</a:t>
            </a:r>
            <a:r>
              <a:rPr lang="en-US" sz="1600" dirty="0" smtClean="0"/>
              <a:t> the greater Crop Yield Loss</a:t>
            </a:r>
            <a:r>
              <a:rPr lang="en-US" sz="1600" baseline="0" dirty="0" smtClean="0"/>
              <a:t> on the smaller High-Eroding Cropland area, translates into a much greater Lost Value.  The annual Lost Value has increased to </a:t>
            </a:r>
            <a:r>
              <a:rPr lang="en-US" sz="1600" b="1" baseline="0" dirty="0" smtClean="0">
                <a:solidFill>
                  <a:srgbClr val="910101"/>
                </a:solidFill>
              </a:rPr>
              <a:t>$3B (10%) in 2011 ($2016)</a:t>
            </a:r>
            <a:r>
              <a:rPr lang="en-US" sz="1600" baseline="0" dirty="0" smtClean="0"/>
              <a:t>, with an estimated cumulative Lost Value of $40-60B between 1971 and 2011.  </a:t>
            </a:r>
            <a:r>
              <a:rPr lang="en-US" sz="1600" dirty="0" smtClean="0"/>
              <a:t>The annual Lost Value is expected to be similar in 2016 and the cumulative value</a:t>
            </a:r>
            <a:r>
              <a:rPr lang="en-US" sz="1600" baseline="0" dirty="0" smtClean="0"/>
              <a:t> continuing to grow</a:t>
            </a:r>
            <a:r>
              <a:rPr lang="en-US" sz="1600" dirty="0" smtClean="0"/>
              <a:t>.</a:t>
            </a:r>
          </a:p>
          <a:p>
            <a:endParaRPr lang="en-US" sz="800" dirty="0" smtClean="0"/>
          </a:p>
          <a:p>
            <a:pPr marL="0" indent="0">
              <a:buFontTx/>
              <a:buNone/>
            </a:pPr>
            <a:r>
              <a:rPr lang="en-US" sz="1600" dirty="0" smtClean="0"/>
              <a:t>These</a:t>
            </a:r>
            <a:r>
              <a:rPr lang="en-US" sz="1600" baseline="0" dirty="0" smtClean="0"/>
              <a:t> numbers are rough, but they are the best we have.  They are considered to be very conservative.  And they do not include any indirect costs either on site or off-site.</a:t>
            </a:r>
          </a:p>
          <a:p>
            <a:pPr marL="285750" indent="-285750">
              <a:buFontTx/>
              <a:buChar char="•"/>
            </a:pPr>
            <a:endParaRPr lang="en-US" sz="1400" dirty="0" smtClean="0"/>
          </a:p>
          <a:p>
            <a:endParaRPr lang="en-US" sz="1800" dirty="0" smtClean="0"/>
          </a:p>
        </p:txBody>
      </p:sp>
      <p:sp>
        <p:nvSpPr>
          <p:cNvPr id="4" name="Slide Number Placeholder 3"/>
          <p:cNvSpPr>
            <a:spLocks noGrp="1"/>
          </p:cNvSpPr>
          <p:nvPr>
            <p:ph type="sldNum" sz="quarter" idx="10"/>
          </p:nvPr>
        </p:nvSpPr>
        <p:spPr/>
        <p:txBody>
          <a:bodyPr/>
          <a:lstStyle/>
          <a:p>
            <a:fld id="{99299528-5C44-354F-A9BE-1F5FE18F5AF4}" type="slidenum">
              <a:rPr lang="en-US" smtClean="0"/>
              <a:t>11</a:t>
            </a:fld>
            <a:endParaRPr lang="en-US"/>
          </a:p>
        </p:txBody>
      </p:sp>
    </p:spTree>
    <p:extLst>
      <p:ext uri="{BB962C8B-B14F-4D97-AF65-F5344CB8AC3E}">
        <p14:creationId xmlns:p14="http://schemas.microsoft.com/office/powerpoint/2010/main" val="33842519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US" sz="1600" dirty="0" smtClean="0"/>
              <a:t>The obvious question is why has the cost of soil erosion</a:t>
            </a:r>
            <a:r>
              <a:rPr lang="en-US" sz="1600" baseline="0" dirty="0" smtClean="0"/>
              <a:t> continued to increase, in spite of the widespread adoption of soil conservation practices.</a:t>
            </a:r>
          </a:p>
          <a:p>
            <a:pPr>
              <a:spcAft>
                <a:spcPts val="1200"/>
              </a:spcAft>
            </a:pPr>
            <a:endParaRPr lang="en-US" sz="1600" dirty="0" smtClean="0"/>
          </a:p>
          <a:p>
            <a:pPr>
              <a:spcAft>
                <a:spcPts val="1200"/>
              </a:spcAft>
            </a:pPr>
            <a:r>
              <a:rPr lang="en-US" sz="1600" dirty="0" smtClean="0"/>
              <a:t>The </a:t>
            </a:r>
            <a:r>
              <a:rPr lang="en-US" sz="1600" dirty="0"/>
              <a:t>value of crop production has increased over the past 30 or 40 years.  It appears that farmers are growing higher </a:t>
            </a:r>
            <a:r>
              <a:rPr lang="en-US" sz="1600" dirty="0" smtClean="0"/>
              <a:t>yielding and higher value </a:t>
            </a:r>
            <a:r>
              <a:rPr lang="en-US" sz="1600" dirty="0"/>
              <a:t>crops on </a:t>
            </a:r>
            <a:r>
              <a:rPr lang="en-US" sz="1600" dirty="0" smtClean="0"/>
              <a:t>land that is eroded.</a:t>
            </a:r>
            <a:endParaRPr lang="en-US" sz="1600" dirty="0"/>
          </a:p>
          <a:p>
            <a:endParaRPr lang="en-US" sz="1800" b="1" dirty="0"/>
          </a:p>
        </p:txBody>
      </p:sp>
      <p:sp>
        <p:nvSpPr>
          <p:cNvPr id="4" name="Slide Number Placeholder 3"/>
          <p:cNvSpPr>
            <a:spLocks noGrp="1"/>
          </p:cNvSpPr>
          <p:nvPr>
            <p:ph type="sldNum" sz="quarter" idx="10"/>
          </p:nvPr>
        </p:nvSpPr>
        <p:spPr/>
        <p:txBody>
          <a:bodyPr/>
          <a:lstStyle/>
          <a:p>
            <a:fld id="{99299528-5C44-354F-A9BE-1F5FE18F5AF4}" type="slidenum">
              <a:rPr lang="en-US" smtClean="0"/>
              <a:t>12</a:t>
            </a:fld>
            <a:endParaRPr lang="en-US"/>
          </a:p>
        </p:txBody>
      </p:sp>
    </p:spTree>
    <p:extLst>
      <p:ext uri="{BB962C8B-B14F-4D97-AF65-F5344CB8AC3E}">
        <p14:creationId xmlns:p14="http://schemas.microsoft.com/office/powerpoint/2010/main" val="33842519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US" sz="1600" dirty="0" smtClean="0"/>
              <a:t>Farmers </a:t>
            </a:r>
            <a:r>
              <a:rPr lang="en-US" sz="1600" dirty="0"/>
              <a:t>are growing </a:t>
            </a:r>
            <a:r>
              <a:rPr lang="en-US" sz="1600" u="sng" dirty="0"/>
              <a:t>higher </a:t>
            </a:r>
            <a:r>
              <a:rPr lang="en-US" sz="1600" u="sng" dirty="0" smtClean="0"/>
              <a:t>yielding </a:t>
            </a:r>
            <a:r>
              <a:rPr lang="en-US" sz="1600" u="sng" dirty="0"/>
              <a:t>crops </a:t>
            </a:r>
            <a:r>
              <a:rPr lang="en-US" sz="1600" dirty="0"/>
              <a:t>on </a:t>
            </a:r>
            <a:r>
              <a:rPr lang="en-US" sz="1600" dirty="0" smtClean="0"/>
              <a:t>eroded land.</a:t>
            </a:r>
          </a:p>
          <a:p>
            <a:pPr>
              <a:spcAft>
                <a:spcPts val="1200"/>
              </a:spcAft>
            </a:pPr>
            <a:endParaRPr lang="en-US" sz="800" dirty="0" smtClean="0"/>
          </a:p>
          <a:p>
            <a:pPr>
              <a:spcAft>
                <a:spcPts val="1200"/>
              </a:spcAft>
            </a:pPr>
            <a:r>
              <a:rPr lang="en-US" sz="1600" dirty="0" smtClean="0"/>
              <a:t>Doubling crop yield, doubles</a:t>
            </a:r>
            <a:r>
              <a:rPr lang="en-US" sz="1600" baseline="0" dirty="0" smtClean="0"/>
              <a:t> the cost of a 10% yield loss.</a:t>
            </a:r>
            <a:endParaRPr lang="en-US" sz="1600" dirty="0" smtClean="0"/>
          </a:p>
          <a:p>
            <a:pPr>
              <a:spcAft>
                <a:spcPts val="1200"/>
              </a:spcAft>
            </a:pPr>
            <a:endParaRPr lang="en-US" sz="1600" dirty="0"/>
          </a:p>
          <a:p>
            <a:endParaRPr lang="en-US" sz="1800" b="1" dirty="0"/>
          </a:p>
        </p:txBody>
      </p:sp>
      <p:sp>
        <p:nvSpPr>
          <p:cNvPr id="4" name="Slide Number Placeholder 3"/>
          <p:cNvSpPr>
            <a:spLocks noGrp="1"/>
          </p:cNvSpPr>
          <p:nvPr>
            <p:ph type="sldNum" sz="quarter" idx="10"/>
          </p:nvPr>
        </p:nvSpPr>
        <p:spPr/>
        <p:txBody>
          <a:bodyPr/>
          <a:lstStyle/>
          <a:p>
            <a:fld id="{99299528-5C44-354F-A9BE-1F5FE18F5AF4}" type="slidenum">
              <a:rPr lang="en-US" smtClean="0"/>
              <a:t>13</a:t>
            </a:fld>
            <a:endParaRPr lang="en-US"/>
          </a:p>
        </p:txBody>
      </p:sp>
    </p:spTree>
    <p:extLst>
      <p:ext uri="{BB962C8B-B14F-4D97-AF65-F5344CB8AC3E}">
        <p14:creationId xmlns:p14="http://schemas.microsoft.com/office/powerpoint/2010/main" val="33842519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US" sz="1600" dirty="0" smtClean="0"/>
              <a:t>Farmers</a:t>
            </a:r>
            <a:r>
              <a:rPr lang="en-US" sz="1600" baseline="0" dirty="0" smtClean="0"/>
              <a:t> </a:t>
            </a:r>
            <a:r>
              <a:rPr lang="en-US" sz="1600" dirty="0" smtClean="0"/>
              <a:t>are growing </a:t>
            </a:r>
            <a:r>
              <a:rPr lang="en-US" sz="1600" u="sng" dirty="0" smtClean="0"/>
              <a:t>higher value crops </a:t>
            </a:r>
            <a:r>
              <a:rPr lang="en-US" sz="1600" dirty="0" smtClean="0"/>
              <a:t>on land that</a:t>
            </a:r>
            <a:r>
              <a:rPr lang="en-US" sz="1600" baseline="0" dirty="0" smtClean="0"/>
              <a:t> is eroded</a:t>
            </a:r>
            <a:r>
              <a:rPr lang="en-US" sz="1600" dirty="0" smtClean="0"/>
              <a:t>.</a:t>
            </a:r>
          </a:p>
          <a:p>
            <a:pPr>
              <a:spcAft>
                <a:spcPts val="1200"/>
              </a:spcAft>
            </a:pPr>
            <a:r>
              <a:rPr lang="en-US" sz="1600" dirty="0" smtClean="0"/>
              <a:t>With</a:t>
            </a:r>
            <a:r>
              <a:rPr lang="en-US" sz="1600" baseline="0" dirty="0" smtClean="0"/>
              <a:t> h</a:t>
            </a:r>
            <a:r>
              <a:rPr lang="en-US" sz="1600" dirty="0" smtClean="0"/>
              <a:t>igher value crops,</a:t>
            </a:r>
            <a:r>
              <a:rPr lang="en-US" sz="1600" baseline="0" dirty="0" smtClean="0"/>
              <a:t> the cost of a 10% yield loss is higher.</a:t>
            </a:r>
            <a:endParaRPr lang="en-US" sz="1600" dirty="0" smtClean="0"/>
          </a:p>
          <a:p>
            <a:pPr>
              <a:spcAft>
                <a:spcPts val="1200"/>
              </a:spcAft>
            </a:pPr>
            <a:endParaRPr lang="en-US" sz="1800" dirty="0" smtClean="0"/>
          </a:p>
          <a:p>
            <a:pPr>
              <a:spcAft>
                <a:spcPts val="1200"/>
              </a:spcAft>
            </a:pPr>
            <a:r>
              <a:rPr lang="en-US" sz="1800" dirty="0" smtClean="0"/>
              <a:t>It is important to remember </a:t>
            </a:r>
          </a:p>
          <a:p>
            <a:pPr>
              <a:spcAft>
                <a:spcPts val="1200"/>
              </a:spcAft>
            </a:pPr>
            <a:r>
              <a:rPr lang="en-US" sz="1800" dirty="0" smtClean="0"/>
              <a:t>When profit margins are slim in crop production, that 10%</a:t>
            </a:r>
            <a:r>
              <a:rPr lang="en-US" sz="1800" baseline="0" dirty="0" smtClean="0"/>
              <a:t> yield loss can represent a much larger % of the potential profit.</a:t>
            </a:r>
            <a:endParaRPr lang="en-US" sz="1800" dirty="0" smtClean="0"/>
          </a:p>
          <a:p>
            <a:endParaRPr lang="en-US" sz="1800" b="1" dirty="0"/>
          </a:p>
        </p:txBody>
      </p:sp>
      <p:sp>
        <p:nvSpPr>
          <p:cNvPr id="4" name="Slide Number Placeholder 3"/>
          <p:cNvSpPr>
            <a:spLocks noGrp="1"/>
          </p:cNvSpPr>
          <p:nvPr>
            <p:ph type="sldNum" sz="quarter" idx="10"/>
          </p:nvPr>
        </p:nvSpPr>
        <p:spPr/>
        <p:txBody>
          <a:bodyPr/>
          <a:lstStyle/>
          <a:p>
            <a:fld id="{99299528-5C44-354F-A9BE-1F5FE18F5AF4}" type="slidenum">
              <a:rPr lang="en-US" smtClean="0"/>
              <a:t>14</a:t>
            </a:fld>
            <a:endParaRPr lang="en-US"/>
          </a:p>
        </p:txBody>
      </p:sp>
    </p:spTree>
    <p:extLst>
      <p:ext uri="{BB962C8B-B14F-4D97-AF65-F5344CB8AC3E}">
        <p14:creationId xmlns:p14="http://schemas.microsoft.com/office/powerpoint/2010/main" val="33842519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a:buNone/>
            </a:pPr>
            <a:r>
              <a:rPr lang="en-US" sz="1600" dirty="0" smtClean="0"/>
              <a:t>Tillage erosion is a major cause for moderate to high rates of soil erosion, and should be the focus of future soil conservation efforts.   </a:t>
            </a:r>
          </a:p>
          <a:p>
            <a:pPr marL="0" lvl="0" indent="0">
              <a:buFont typeface="Arial"/>
              <a:buNone/>
            </a:pPr>
            <a:endParaRPr lang="en-US" sz="1600" dirty="0" smtClean="0"/>
          </a:p>
          <a:p>
            <a:pPr marL="0" lvl="0" indent="0">
              <a:buFont typeface="Arial"/>
              <a:buNone/>
            </a:pPr>
            <a:r>
              <a:rPr lang="en-US" sz="1600" dirty="0" smtClean="0"/>
              <a:t>Conservation tillage must focus on the amount of soil movement during tillage as well as the amount of crop residue left on the soil surface.</a:t>
            </a:r>
            <a:endParaRPr lang="en-CA" sz="1600" dirty="0"/>
          </a:p>
        </p:txBody>
      </p:sp>
      <p:sp>
        <p:nvSpPr>
          <p:cNvPr id="4" name="Slide Number Placeholder 3"/>
          <p:cNvSpPr>
            <a:spLocks noGrp="1"/>
          </p:cNvSpPr>
          <p:nvPr>
            <p:ph type="sldNum" sz="quarter" idx="10"/>
          </p:nvPr>
        </p:nvSpPr>
        <p:spPr/>
        <p:txBody>
          <a:bodyPr/>
          <a:lstStyle/>
          <a:p>
            <a:fld id="{99299528-5C44-354F-A9BE-1F5FE18F5AF4}" type="slidenum">
              <a:rPr lang="en-US" smtClean="0"/>
              <a:t>15</a:t>
            </a:fld>
            <a:endParaRPr lang="en-US"/>
          </a:p>
        </p:txBody>
      </p:sp>
    </p:spTree>
    <p:extLst>
      <p:ext uri="{BB962C8B-B14F-4D97-AF65-F5344CB8AC3E}">
        <p14:creationId xmlns:p14="http://schemas.microsoft.com/office/powerpoint/2010/main" val="33842519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a:buNone/>
            </a:pPr>
            <a:r>
              <a:rPr lang="en-US" sz="1600" dirty="0" smtClean="0"/>
              <a:t>An integrated approach to managing all forms of soil erosion is necessary to minimize soil loss and restore eroded soils. </a:t>
            </a:r>
          </a:p>
        </p:txBody>
      </p:sp>
      <p:sp>
        <p:nvSpPr>
          <p:cNvPr id="4" name="Slide Number Placeholder 3"/>
          <p:cNvSpPr>
            <a:spLocks noGrp="1"/>
          </p:cNvSpPr>
          <p:nvPr>
            <p:ph type="sldNum" sz="quarter" idx="10"/>
          </p:nvPr>
        </p:nvSpPr>
        <p:spPr/>
        <p:txBody>
          <a:bodyPr/>
          <a:lstStyle/>
          <a:p>
            <a:fld id="{99299528-5C44-354F-A9BE-1F5FE18F5AF4}" type="slidenum">
              <a:rPr lang="en-US" smtClean="0"/>
              <a:t>16</a:t>
            </a:fld>
            <a:endParaRPr lang="en-US"/>
          </a:p>
        </p:txBody>
      </p:sp>
    </p:spTree>
    <p:extLst>
      <p:ext uri="{BB962C8B-B14F-4D97-AF65-F5344CB8AC3E}">
        <p14:creationId xmlns:p14="http://schemas.microsoft.com/office/powerpoint/2010/main" val="33842519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a:buNone/>
            </a:pPr>
            <a:r>
              <a:rPr lang="en-US" sz="1600" dirty="0" smtClean="0"/>
              <a:t>The assessment of soil erosion must consider both the annual rates and cumulative total of soil loss. It is necessary to know the historical impact of soil erosion to target effective management practices to sustain or enhance soil and crop productivity and profitability.</a:t>
            </a:r>
            <a:endParaRPr lang="en-CA" sz="1600" dirty="0"/>
          </a:p>
        </p:txBody>
      </p:sp>
      <p:sp>
        <p:nvSpPr>
          <p:cNvPr id="4" name="Slide Number Placeholder 3"/>
          <p:cNvSpPr>
            <a:spLocks noGrp="1"/>
          </p:cNvSpPr>
          <p:nvPr>
            <p:ph type="sldNum" sz="quarter" idx="10"/>
          </p:nvPr>
        </p:nvSpPr>
        <p:spPr/>
        <p:txBody>
          <a:bodyPr/>
          <a:lstStyle/>
          <a:p>
            <a:fld id="{99299528-5C44-354F-A9BE-1F5FE18F5AF4}" type="slidenum">
              <a:rPr lang="en-US" smtClean="0"/>
              <a:t>17</a:t>
            </a:fld>
            <a:endParaRPr lang="en-US"/>
          </a:p>
        </p:txBody>
      </p:sp>
    </p:spTree>
    <p:extLst>
      <p:ext uri="{BB962C8B-B14F-4D97-AF65-F5344CB8AC3E}">
        <p14:creationId xmlns:p14="http://schemas.microsoft.com/office/powerpoint/2010/main" val="33842519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Extraordinary measures must</a:t>
            </a:r>
            <a:r>
              <a:rPr lang="en-US" sz="1600" baseline="0" dirty="0" smtClean="0"/>
              <a:t> be taken to build SOC on moderately to severely eroded land.  </a:t>
            </a:r>
          </a:p>
          <a:p>
            <a:endParaRPr lang="en-US" sz="1600" baseline="0" dirty="0" smtClean="0"/>
          </a:p>
          <a:p>
            <a:r>
              <a:rPr lang="en-US" sz="1600" baseline="0" dirty="0" smtClean="0"/>
              <a:t>Such r</a:t>
            </a:r>
            <a:r>
              <a:rPr lang="en-US" sz="1600" dirty="0" smtClean="0"/>
              <a:t>emediation can be achieved by including crops in rotation that return high levels of stable organic matter to the soil, over crops that don’t.  Many crops such as soybeans and potatoes</a:t>
            </a:r>
            <a:r>
              <a:rPr lang="en-US" sz="1600" baseline="0" dirty="0" smtClean="0"/>
              <a:t> deplete the soil of OC even under conservation tillage.  It may be very difficult to achieve a net gain in OC inputs within conventional crop rotations.</a:t>
            </a:r>
          </a:p>
          <a:p>
            <a:endParaRPr lang="en-US" sz="1600" baseline="0" dirty="0" smtClean="0"/>
          </a:p>
          <a:p>
            <a:r>
              <a:rPr lang="en-US" sz="1600" baseline="0" dirty="0" smtClean="0"/>
              <a:t>Including cover crops in rotation may be an effective means of building SOC.</a:t>
            </a:r>
          </a:p>
          <a:p>
            <a:r>
              <a:rPr lang="en-US" sz="1600" baseline="0" dirty="0" smtClean="0"/>
              <a:t>Importing OC to these areas may be a necessary alternative to growing OC on such areas.</a:t>
            </a:r>
          </a:p>
          <a:p>
            <a:r>
              <a:rPr lang="en-US" sz="1600" baseline="0" dirty="0" smtClean="0"/>
              <a:t>Moving eroded soil back to the hilltops may be the most effective means of restoring the soil-landscape productivity.</a:t>
            </a:r>
          </a:p>
        </p:txBody>
      </p:sp>
      <p:sp>
        <p:nvSpPr>
          <p:cNvPr id="4" name="Slide Number Placeholder 3"/>
          <p:cNvSpPr>
            <a:spLocks noGrp="1"/>
          </p:cNvSpPr>
          <p:nvPr>
            <p:ph type="sldNum" sz="quarter" idx="10"/>
          </p:nvPr>
        </p:nvSpPr>
        <p:spPr/>
        <p:txBody>
          <a:bodyPr/>
          <a:lstStyle/>
          <a:p>
            <a:fld id="{99299528-5C44-354F-A9BE-1F5FE18F5AF4}" type="slidenum">
              <a:rPr lang="en-US" smtClean="0"/>
              <a:t>18</a:t>
            </a:fld>
            <a:endParaRPr lang="en-US"/>
          </a:p>
        </p:txBody>
      </p:sp>
    </p:spTree>
    <p:extLst>
      <p:ext uri="{BB962C8B-B14F-4D97-AF65-F5344CB8AC3E}">
        <p14:creationId xmlns:p14="http://schemas.microsoft.com/office/powerpoint/2010/main" val="31293369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I would like to comment on feedback that I</a:t>
            </a:r>
            <a:r>
              <a:rPr lang="en-US" sz="1600" baseline="0" dirty="0" smtClean="0"/>
              <a:t> have received </a:t>
            </a:r>
            <a:r>
              <a:rPr lang="en-US" sz="1600" dirty="0" smtClean="0"/>
              <a:t>over the past year to this</a:t>
            </a:r>
            <a:r>
              <a:rPr lang="en-US" sz="1600" baseline="0" dirty="0" smtClean="0"/>
              <a:t> research.</a:t>
            </a:r>
          </a:p>
          <a:p>
            <a:endParaRPr lang="en-US" sz="1600" baseline="0" dirty="0" smtClean="0"/>
          </a:p>
          <a:p>
            <a:r>
              <a:rPr lang="en-US" sz="1600" baseline="0" dirty="0" smtClean="0"/>
              <a:t>It has been stated that: </a:t>
            </a:r>
          </a:p>
          <a:p>
            <a:r>
              <a:rPr lang="en-US" sz="1600" baseline="0" dirty="0" smtClean="0"/>
              <a:t>“Research on and practices to increase soil organic matter and restore soil productivity should be focused on the majority of the area that is not severely degraded, rather than the small percentage that is severely degraded.”   This was described as an approach used in epidemiology. </a:t>
            </a:r>
          </a:p>
          <a:p>
            <a:endParaRPr lang="en-US" sz="1600" baseline="0" dirty="0" smtClean="0"/>
          </a:p>
          <a:p>
            <a:r>
              <a:rPr lang="en-US" sz="1600" baseline="0" dirty="0" smtClean="0"/>
              <a:t>I would argue that a triage approach to managing production losses resulting from soil loss is the more logical approach.</a:t>
            </a:r>
            <a:endParaRPr lang="en-US" baseline="0" dirty="0" smtClean="0"/>
          </a:p>
        </p:txBody>
      </p:sp>
      <p:sp>
        <p:nvSpPr>
          <p:cNvPr id="4" name="Slide Number Placeholder 3"/>
          <p:cNvSpPr>
            <a:spLocks noGrp="1"/>
          </p:cNvSpPr>
          <p:nvPr>
            <p:ph type="sldNum" sz="quarter" idx="10"/>
          </p:nvPr>
        </p:nvSpPr>
        <p:spPr/>
        <p:txBody>
          <a:bodyPr/>
          <a:lstStyle/>
          <a:p>
            <a:fld id="{8F3FB82B-FE3D-9443-9E6F-1E7E149CA824}" type="slidenum">
              <a:rPr lang="en-US" smtClean="0"/>
              <a:t>19</a:t>
            </a:fld>
            <a:endParaRPr lang="en-US"/>
          </a:p>
        </p:txBody>
      </p:sp>
    </p:spTree>
    <p:extLst>
      <p:ext uri="{BB962C8B-B14F-4D97-AF65-F5344CB8AC3E}">
        <p14:creationId xmlns:p14="http://schemas.microsoft.com/office/powerpoint/2010/main" val="3529406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I presented at the first in this series of summits back in 2017.</a:t>
            </a:r>
          </a:p>
          <a:p>
            <a:endParaRPr lang="en-US" sz="1600" dirty="0" smtClean="0"/>
          </a:p>
          <a:p>
            <a:r>
              <a:rPr lang="en-US" sz="1600" dirty="0" smtClean="0"/>
              <a:t>At</a:t>
            </a:r>
            <a:r>
              <a:rPr lang="en-US" sz="1600" baseline="0" dirty="0" smtClean="0"/>
              <a:t> that meeting, </a:t>
            </a:r>
            <a:r>
              <a:rPr lang="en-US" sz="1600" dirty="0" smtClean="0"/>
              <a:t>I reported on the state of soil erosion acros</a:t>
            </a:r>
            <a:r>
              <a:rPr lang="en-US" sz="1600" baseline="0" dirty="0" smtClean="0"/>
              <a:t>s Canada </a:t>
            </a:r>
            <a:r>
              <a:rPr lang="en-US" sz="1600" dirty="0" smtClean="0"/>
              <a:t>at that time based on our early research.</a:t>
            </a:r>
            <a:endParaRPr lang="en-US" sz="1600" dirty="0"/>
          </a:p>
        </p:txBody>
      </p:sp>
      <p:sp>
        <p:nvSpPr>
          <p:cNvPr id="4" name="Slide Number Placeholder 3"/>
          <p:cNvSpPr>
            <a:spLocks noGrp="1"/>
          </p:cNvSpPr>
          <p:nvPr>
            <p:ph type="sldNum" sz="quarter" idx="10"/>
          </p:nvPr>
        </p:nvSpPr>
        <p:spPr/>
        <p:txBody>
          <a:bodyPr/>
          <a:lstStyle/>
          <a:p>
            <a:fld id="{99299528-5C44-354F-A9BE-1F5FE18F5AF4}" type="slidenum">
              <a:rPr lang="en-US" smtClean="0"/>
              <a:t>2</a:t>
            </a:fld>
            <a:endParaRPr lang="en-US"/>
          </a:p>
        </p:txBody>
      </p:sp>
    </p:spTree>
    <p:extLst>
      <p:ext uri="{BB962C8B-B14F-4D97-AF65-F5344CB8AC3E}">
        <p14:creationId xmlns:p14="http://schemas.microsoft.com/office/powerpoint/2010/main" val="33842519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aseline="0" dirty="0" smtClean="0"/>
              <a:t>The differences in approach may be a question of scale.</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60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600" baseline="0" dirty="0" smtClean="0"/>
              <a:t>It occurred to me that our assessments may be interpreted as referring to the degradation of land at a farm or regional scale, where severely degraded land could simply be excised and retired.  This is incorrect.  Our assessments are carried out at the landform scale; calculations are made on individual landform units.</a:t>
            </a:r>
          </a:p>
          <a:p>
            <a:endParaRPr lang="en-US" sz="1600" baseline="0" dirty="0" smtClean="0"/>
          </a:p>
          <a:p>
            <a:r>
              <a:rPr lang="en-US" sz="1600" baseline="0" dirty="0" smtClean="0"/>
              <a:t>Farmers manage fields, each a mosaic of eroded phases of soil associated with landform position, and they cannot simply exclude eroded areas. </a:t>
            </a:r>
          </a:p>
          <a:p>
            <a:endParaRPr lang="en-US" sz="1600" b="1" baseline="0" dirty="0" smtClean="0"/>
          </a:p>
          <a:p>
            <a:r>
              <a:rPr lang="en-US" sz="1600" b="1" baseline="0" dirty="0" smtClean="0"/>
              <a:t>I would argue that the moderately to severely eroded areas should be the focus of efforts to build soil organic matter and soil health.  This includes investment in research as well as in the application of practices by farmers.</a:t>
            </a:r>
          </a:p>
        </p:txBody>
      </p:sp>
      <p:sp>
        <p:nvSpPr>
          <p:cNvPr id="4" name="Slide Number Placeholder 3"/>
          <p:cNvSpPr>
            <a:spLocks noGrp="1"/>
          </p:cNvSpPr>
          <p:nvPr>
            <p:ph type="sldNum" sz="quarter" idx="10"/>
          </p:nvPr>
        </p:nvSpPr>
        <p:spPr/>
        <p:txBody>
          <a:bodyPr/>
          <a:lstStyle/>
          <a:p>
            <a:fld id="{8F3FB82B-FE3D-9443-9E6F-1E7E149CA824}" type="slidenum">
              <a:rPr lang="en-US" smtClean="0"/>
              <a:t>20</a:t>
            </a:fld>
            <a:endParaRPr lang="en-US"/>
          </a:p>
        </p:txBody>
      </p:sp>
    </p:spTree>
    <p:extLst>
      <p:ext uri="{BB962C8B-B14F-4D97-AF65-F5344CB8AC3E}">
        <p14:creationId xmlns:p14="http://schemas.microsoft.com/office/powerpoint/2010/main" val="35294069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Furthermore…</a:t>
            </a:r>
          </a:p>
          <a:p>
            <a:endParaRPr lang="en-US" sz="1600" dirty="0" smtClean="0"/>
          </a:p>
          <a:p>
            <a:r>
              <a:rPr lang="en-US" sz="1600" dirty="0" smtClean="0"/>
              <a:t>Where tillage continues, even conservation tillage, the degradation of soil landscapes is increasing in areal extent as well as severity over time. The eroded areas</a:t>
            </a:r>
            <a:r>
              <a:rPr lang="en-US" sz="1600" baseline="0" dirty="0" smtClean="0"/>
              <a:t> on hilltops are growing in size</a:t>
            </a:r>
            <a:r>
              <a:rPr lang="en-US" sz="1600" dirty="0" smtClean="0"/>
              <a:t>, meaning more of farm fields are suffering the loss of topsoil. (This is not captured in our assessment.)</a:t>
            </a:r>
          </a:p>
          <a:p>
            <a:endParaRPr lang="en-US" sz="1600" dirty="0" smtClean="0"/>
          </a:p>
          <a:p>
            <a:r>
              <a:rPr lang="en-US" sz="1600" dirty="0" smtClean="0"/>
              <a:t>This growth in area is </a:t>
            </a:r>
            <a:r>
              <a:rPr lang="en-US" sz="1600" dirty="0"/>
              <a:t>a result of progressive tillage erosion.  Over time the unproductive subsoil exposed on hilltops gets dragged downslope and buries productive topsoil at the base of hill slopes. This advanced state of degradation is being observed more widely across Canada and should be cause for great concern as the entire land surface losses it productivity.</a:t>
            </a:r>
          </a:p>
        </p:txBody>
      </p:sp>
      <p:sp>
        <p:nvSpPr>
          <p:cNvPr id="4" name="Slide Number Placeholder 3"/>
          <p:cNvSpPr>
            <a:spLocks noGrp="1"/>
          </p:cNvSpPr>
          <p:nvPr>
            <p:ph type="sldNum" sz="quarter" idx="10"/>
          </p:nvPr>
        </p:nvSpPr>
        <p:spPr/>
        <p:txBody>
          <a:bodyPr/>
          <a:lstStyle/>
          <a:p>
            <a:fld id="{99299528-5C44-354F-A9BE-1F5FE18F5AF4}" type="slidenum">
              <a:rPr lang="en-US" smtClean="0"/>
              <a:t>21</a:t>
            </a:fld>
            <a:endParaRPr lang="en-US"/>
          </a:p>
        </p:txBody>
      </p:sp>
    </p:spTree>
    <p:extLst>
      <p:ext uri="{BB962C8B-B14F-4D97-AF65-F5344CB8AC3E}">
        <p14:creationId xmlns:p14="http://schemas.microsoft.com/office/powerpoint/2010/main" val="31293369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1600" kern="1200" dirty="0" smtClean="0">
                <a:solidFill>
                  <a:schemeClr val="tx1"/>
                </a:solidFill>
                <a:effectLst/>
                <a:latin typeface="+mn-lt"/>
                <a:ea typeface="+mn-ea"/>
                <a:cs typeface="+mn-cs"/>
              </a:rPr>
              <a:t>And, Finally…</a:t>
            </a:r>
          </a:p>
          <a:p>
            <a:pPr marL="0" marR="0" indent="0" algn="l" defTabSz="457200" rtl="0" eaLnBrk="1" fontAlgn="auto" latinLnBrk="0" hangingPunct="1">
              <a:lnSpc>
                <a:spcPct val="100000"/>
              </a:lnSpc>
              <a:spcBef>
                <a:spcPts val="0"/>
              </a:spcBef>
              <a:spcAft>
                <a:spcPts val="0"/>
              </a:spcAft>
              <a:buClrTx/>
              <a:buSzTx/>
              <a:buFontTx/>
              <a:buNone/>
              <a:tabLst/>
              <a:defRPr/>
            </a:pPr>
            <a:endParaRPr lang="en-CA" sz="16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CA" sz="1600" kern="1200" dirty="0" smtClean="0">
                <a:solidFill>
                  <a:schemeClr val="tx1"/>
                </a:solidFill>
                <a:effectLst/>
                <a:latin typeface="+mn-lt"/>
                <a:ea typeface="+mn-ea"/>
                <a:cs typeface="+mn-cs"/>
              </a:rPr>
              <a:t>In agriculture, the goal of enhancing soil health is to enhance the health of farms and the health of the industry, to enhance their productive, economic and environmental sustainability.  </a:t>
            </a:r>
          </a:p>
          <a:p>
            <a:pPr marL="0" marR="0" indent="0" algn="l" defTabSz="457200" rtl="0" eaLnBrk="1" fontAlgn="auto" latinLnBrk="0" hangingPunct="1">
              <a:lnSpc>
                <a:spcPct val="100000"/>
              </a:lnSpc>
              <a:spcBef>
                <a:spcPts val="0"/>
              </a:spcBef>
              <a:spcAft>
                <a:spcPts val="0"/>
              </a:spcAft>
              <a:buClrTx/>
              <a:buSzTx/>
              <a:buFontTx/>
              <a:buNone/>
              <a:tabLst/>
              <a:defRPr/>
            </a:pPr>
            <a:endParaRPr lang="en-CA" sz="16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CA" sz="1600" kern="1200" dirty="0" smtClean="0">
                <a:solidFill>
                  <a:schemeClr val="tx1"/>
                </a:solidFill>
                <a:effectLst/>
                <a:latin typeface="+mn-lt"/>
                <a:ea typeface="+mn-ea"/>
                <a:cs typeface="+mn-cs"/>
              </a:rPr>
              <a:t>If efforts to enhance soil health are to be effective, they must consider the soil as part of a landscape that is often complex.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600" baseline="0" dirty="0" smtClean="0"/>
          </a:p>
          <a:p>
            <a:r>
              <a:rPr lang="en-US" sz="1600" baseline="0" dirty="0" smtClean="0"/>
              <a:t>Maybe we should bring back the concept of </a:t>
            </a:r>
            <a:r>
              <a:rPr lang="en-US" sz="1600" b="1" baseline="0" dirty="0" smtClean="0"/>
              <a:t>land stewardship</a:t>
            </a:r>
            <a:r>
              <a:rPr lang="en-US" sz="1600" baseline="0" dirty="0" smtClean="0"/>
              <a:t>.</a:t>
            </a:r>
          </a:p>
        </p:txBody>
      </p:sp>
      <p:sp>
        <p:nvSpPr>
          <p:cNvPr id="4" name="Slide Number Placeholder 3"/>
          <p:cNvSpPr>
            <a:spLocks noGrp="1"/>
          </p:cNvSpPr>
          <p:nvPr>
            <p:ph type="sldNum" sz="quarter" idx="10"/>
          </p:nvPr>
        </p:nvSpPr>
        <p:spPr/>
        <p:txBody>
          <a:bodyPr/>
          <a:lstStyle/>
          <a:p>
            <a:fld id="{8F3FB82B-FE3D-9443-9E6F-1E7E149CA824}" type="slidenum">
              <a:rPr lang="en-US" smtClean="0"/>
              <a:t>22</a:t>
            </a:fld>
            <a:endParaRPr lang="en-US"/>
          </a:p>
        </p:txBody>
      </p:sp>
    </p:spTree>
    <p:extLst>
      <p:ext uri="{BB962C8B-B14F-4D97-AF65-F5344CB8AC3E}">
        <p14:creationId xmlns:p14="http://schemas.microsoft.com/office/powerpoint/2010/main" val="3529406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We</a:t>
            </a:r>
            <a:r>
              <a:rPr lang="en-US" sz="1600" baseline="0" dirty="0" smtClean="0"/>
              <a:t> have continued our research on the assessments of soil erosion and its economic impact.</a:t>
            </a:r>
          </a:p>
          <a:p>
            <a:endParaRPr lang="en-US" sz="1600" dirty="0" smtClean="0"/>
          </a:p>
          <a:p>
            <a:r>
              <a:rPr lang="en-US" sz="1600" dirty="0" smtClean="0"/>
              <a:t>This work was most recently presented in two parts at the</a:t>
            </a:r>
            <a:r>
              <a:rPr lang="en-US" sz="1600" baseline="0" dirty="0" smtClean="0"/>
              <a:t> UN-FAO Global Soil Erosion Symposium in May 2019</a:t>
            </a:r>
            <a:r>
              <a:rPr lang="en-US" sz="1600" dirty="0" smtClean="0"/>
              <a:t>.</a:t>
            </a:r>
          </a:p>
          <a:p>
            <a:endParaRPr lang="en-US" dirty="0"/>
          </a:p>
        </p:txBody>
      </p:sp>
      <p:sp>
        <p:nvSpPr>
          <p:cNvPr id="4" name="Slide Number Placeholder 3"/>
          <p:cNvSpPr>
            <a:spLocks noGrp="1"/>
          </p:cNvSpPr>
          <p:nvPr>
            <p:ph type="sldNum" sz="quarter" idx="10"/>
          </p:nvPr>
        </p:nvSpPr>
        <p:spPr/>
        <p:txBody>
          <a:bodyPr/>
          <a:lstStyle/>
          <a:p>
            <a:fld id="{99299528-5C44-354F-A9BE-1F5FE18F5AF4}" type="slidenum">
              <a:rPr lang="en-US" smtClean="0"/>
              <a:t>3</a:t>
            </a:fld>
            <a:endParaRPr lang="en-US"/>
          </a:p>
        </p:txBody>
      </p:sp>
    </p:spTree>
    <p:extLst>
      <p:ext uri="{BB962C8B-B14F-4D97-AF65-F5344CB8AC3E}">
        <p14:creationId xmlns:p14="http://schemas.microsoft.com/office/powerpoint/2010/main" val="3018952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The first…The assessment of the soil erosion…</a:t>
            </a:r>
          </a:p>
          <a:p>
            <a:endParaRPr lang="en-US" sz="1600" dirty="0" smtClean="0"/>
          </a:p>
        </p:txBody>
      </p:sp>
      <p:sp>
        <p:nvSpPr>
          <p:cNvPr id="4" name="Slide Number Placeholder 3"/>
          <p:cNvSpPr>
            <a:spLocks noGrp="1"/>
          </p:cNvSpPr>
          <p:nvPr>
            <p:ph type="sldNum" sz="quarter" idx="10"/>
          </p:nvPr>
        </p:nvSpPr>
        <p:spPr/>
        <p:txBody>
          <a:bodyPr/>
          <a:lstStyle/>
          <a:p>
            <a:fld id="{C60ED9D5-8CE4-4438-B5F4-506BF3E7D6BC}" type="slidenum">
              <a:rPr lang="en-US" smtClean="0"/>
              <a:t>4</a:t>
            </a:fld>
            <a:endParaRPr lang="en-US"/>
          </a:p>
        </p:txBody>
      </p:sp>
    </p:spTree>
    <p:extLst>
      <p:ext uri="{BB962C8B-B14F-4D97-AF65-F5344CB8AC3E}">
        <p14:creationId xmlns:p14="http://schemas.microsoft.com/office/powerpoint/2010/main" val="3661793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And the second…The assessment of the cost…</a:t>
            </a:r>
          </a:p>
          <a:p>
            <a:endParaRPr lang="en-US" sz="1600" dirty="0" smtClean="0"/>
          </a:p>
          <a:p>
            <a:r>
              <a:rPr lang="en-US" sz="1600" dirty="0" smtClean="0"/>
              <a:t>The results</a:t>
            </a:r>
            <a:r>
              <a:rPr lang="en-US" sz="1600" baseline="0" dirty="0" smtClean="0"/>
              <a:t> and findings of these assessments are presented in brief here today, but are available in detail.</a:t>
            </a:r>
            <a:endParaRPr lang="en-US" sz="1600" dirty="0" smtClean="0"/>
          </a:p>
        </p:txBody>
      </p:sp>
      <p:sp>
        <p:nvSpPr>
          <p:cNvPr id="4" name="Slide Number Placeholder 3"/>
          <p:cNvSpPr>
            <a:spLocks noGrp="1"/>
          </p:cNvSpPr>
          <p:nvPr>
            <p:ph type="sldNum" sz="quarter" idx="10"/>
          </p:nvPr>
        </p:nvSpPr>
        <p:spPr/>
        <p:txBody>
          <a:bodyPr/>
          <a:lstStyle/>
          <a:p>
            <a:fld id="{C60ED9D5-8CE4-4438-B5F4-506BF3E7D6BC}" type="slidenum">
              <a:rPr lang="en-US" smtClean="0"/>
              <a:t>5</a:t>
            </a:fld>
            <a:endParaRPr lang="en-US"/>
          </a:p>
        </p:txBody>
      </p:sp>
    </p:spTree>
    <p:extLst>
      <p:ext uri="{BB962C8B-B14F-4D97-AF65-F5344CB8AC3E}">
        <p14:creationId xmlns:p14="http://schemas.microsoft.com/office/powerpoint/2010/main" val="4152266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0" dirty="0" smtClean="0"/>
              <a:t>The assessment</a:t>
            </a:r>
            <a:r>
              <a:rPr lang="en-US" sz="1600" b="0" baseline="0" dirty="0" smtClean="0"/>
              <a:t> of soil erosion is the separate and c</a:t>
            </a:r>
            <a:r>
              <a:rPr lang="en-US" sz="1600" b="0" dirty="0" smtClean="0"/>
              <a:t>ombined effects of wind, water and tillage erosion.</a:t>
            </a:r>
          </a:p>
          <a:p>
            <a:endParaRPr lang="en-US" sz="1600" b="0" dirty="0" smtClean="0"/>
          </a:p>
          <a:p>
            <a:r>
              <a:rPr lang="en-US" sz="1600" b="0" dirty="0" smtClean="0"/>
              <a:t>The current assessment extends from 1971 to 2011</a:t>
            </a:r>
            <a:r>
              <a:rPr lang="en-US" sz="1600" b="0" baseline="0" dirty="0" smtClean="0"/>
              <a:t>.</a:t>
            </a:r>
            <a:endParaRPr lang="en-US" sz="1600" b="0" dirty="0" smtClean="0"/>
          </a:p>
          <a:p>
            <a:pPr marL="0" indent="0">
              <a:buFontTx/>
              <a:buNone/>
            </a:pPr>
            <a:endParaRPr lang="en-US" sz="1600" b="0" dirty="0" smtClean="0"/>
          </a:p>
          <a:p>
            <a:pPr marL="0" indent="0">
              <a:buFontTx/>
              <a:buNone/>
            </a:pPr>
            <a:r>
              <a:rPr lang="en-US" sz="1600" b="0" dirty="0" smtClean="0"/>
              <a:t>Illustrated are the annual soil losses on the eroding portion</a:t>
            </a:r>
            <a:r>
              <a:rPr lang="en-US" sz="1600" b="0" baseline="0" dirty="0" smtClean="0"/>
              <a:t> (u</a:t>
            </a:r>
            <a:r>
              <a:rPr lang="en-US" sz="1600" b="0" dirty="0" smtClean="0"/>
              <a:t>pper</a:t>
            </a:r>
            <a:r>
              <a:rPr lang="en-US" sz="1600" b="0" baseline="0" dirty="0" smtClean="0"/>
              <a:t> and mid slope segments) </a:t>
            </a:r>
            <a:r>
              <a:rPr lang="en-US" sz="1600" b="0" dirty="0" smtClean="0"/>
              <a:t>of the cultivated landforms in each Soil</a:t>
            </a:r>
            <a:r>
              <a:rPr lang="en-US" sz="1600" b="0" baseline="0" dirty="0" smtClean="0"/>
              <a:t> Landscapes of Canada polygon.</a:t>
            </a:r>
          </a:p>
        </p:txBody>
      </p:sp>
      <p:sp>
        <p:nvSpPr>
          <p:cNvPr id="4" name="Slide Number Placeholder 3"/>
          <p:cNvSpPr>
            <a:spLocks noGrp="1"/>
          </p:cNvSpPr>
          <p:nvPr>
            <p:ph type="sldNum" sz="quarter" idx="10"/>
          </p:nvPr>
        </p:nvSpPr>
        <p:spPr/>
        <p:txBody>
          <a:bodyPr/>
          <a:lstStyle/>
          <a:p>
            <a:fld id="{99299528-5C44-354F-A9BE-1F5FE18F5AF4}" type="slidenum">
              <a:rPr lang="en-US" smtClean="0"/>
              <a:t>6</a:t>
            </a:fld>
            <a:endParaRPr lang="en-US"/>
          </a:p>
        </p:txBody>
      </p:sp>
    </p:spTree>
    <p:extLst>
      <p:ext uri="{BB962C8B-B14F-4D97-AF65-F5344CB8AC3E}">
        <p14:creationId xmlns:p14="http://schemas.microsoft.com/office/powerpoint/2010/main" val="3384251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Shifts in High Eroding</a:t>
            </a:r>
            <a:r>
              <a:rPr lang="en-US" sz="1600" baseline="0" dirty="0" smtClean="0"/>
              <a:t> Cropland Areas and Crop Yields.  Great improvements in soil conservation as indicated by a decrease in the area of crops on moderately to severely eroding land between 1971 and 2011, and an increase in the area on land subject to low to negligible levels of soil erosion.</a:t>
            </a:r>
          </a:p>
          <a:p>
            <a:endParaRPr lang="en-US" sz="1600" baseline="0" dirty="0" smtClean="0"/>
          </a:p>
          <a:p>
            <a:r>
              <a:rPr lang="en-US" sz="1600" baseline="0" dirty="0" smtClean="0"/>
              <a:t>These soil erosion levels are average annual rates.  They do not reflect the cumulative amount of soil loss on a piece of land.  Cumulative soil loss over many years prior to 1971 and through to 2011 is reflected in the SOC levels of the soil and ultimately the Crop Yield and Crop Yield Loss.</a:t>
            </a:r>
            <a:endParaRPr lang="en-US" sz="1600" dirty="0" smtClean="0"/>
          </a:p>
        </p:txBody>
      </p:sp>
      <p:sp>
        <p:nvSpPr>
          <p:cNvPr id="4" name="Slide Number Placeholder 3"/>
          <p:cNvSpPr>
            <a:spLocks noGrp="1"/>
          </p:cNvSpPr>
          <p:nvPr>
            <p:ph type="sldNum" sz="quarter" idx="10"/>
          </p:nvPr>
        </p:nvSpPr>
        <p:spPr/>
        <p:txBody>
          <a:bodyPr/>
          <a:lstStyle/>
          <a:p>
            <a:fld id="{99299528-5C44-354F-A9BE-1F5FE18F5AF4}" type="slidenum">
              <a:rPr lang="en-US" smtClean="0"/>
              <a:t>7</a:t>
            </a:fld>
            <a:endParaRPr lang="en-US"/>
          </a:p>
        </p:txBody>
      </p:sp>
    </p:spTree>
    <p:extLst>
      <p:ext uri="{BB962C8B-B14F-4D97-AF65-F5344CB8AC3E}">
        <p14:creationId xmlns:p14="http://schemas.microsoft.com/office/powerpoint/2010/main" val="33842519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0" dirty="0" smtClean="0"/>
              <a:t>To carryout the economic analysis it is necessary to translate</a:t>
            </a:r>
            <a:r>
              <a:rPr lang="en-US" sz="1600" b="0" baseline="0" dirty="0" smtClean="0"/>
              <a:t> the loss of productive topsoil into a loss of crop production.  The economic analysis is very sensitive to this information -- it is a critical element of such analysis.</a:t>
            </a:r>
          </a:p>
          <a:p>
            <a:endParaRPr lang="en-US" sz="1600" b="0" baseline="0" dirty="0" smtClean="0"/>
          </a:p>
          <a:p>
            <a:r>
              <a:rPr lang="en-US" sz="1600" b="0" dirty="0" smtClean="0"/>
              <a:t>Crop productivity is expressed relative to potential crop yield on non-eroded site.</a:t>
            </a:r>
          </a:p>
          <a:p>
            <a:endParaRPr lang="en-US" sz="1600" b="0" dirty="0" smtClean="0"/>
          </a:p>
          <a:p>
            <a:r>
              <a:rPr lang="en-US" sz="1600" b="0" dirty="0" smtClean="0"/>
              <a:t>Loss</a:t>
            </a:r>
            <a:r>
              <a:rPr lang="en-US" sz="1600" b="0" baseline="0" dirty="0" smtClean="0"/>
              <a:t> of Crop Yield driven by the loss of original organic-rich topsoil, indicated by the decline in depth of the topsoil (DT, equivalent to the original topsoil depth in terms of SOC) and SOC.</a:t>
            </a:r>
          </a:p>
          <a:p>
            <a:endParaRPr lang="en-US" sz="1600" b="0" baseline="0" dirty="0" smtClean="0"/>
          </a:p>
          <a:p>
            <a:r>
              <a:rPr lang="en-US" sz="1600" b="0" baseline="0" dirty="0" smtClean="0"/>
              <a:t>Topsoil is lost through soil erosion, and diluted through incorporation of subsoil by tillage.</a:t>
            </a:r>
          </a:p>
          <a:p>
            <a:endParaRPr lang="en-US" sz="1600" b="0" baseline="0" dirty="0" smtClean="0"/>
          </a:p>
          <a:p>
            <a:r>
              <a:rPr lang="en-US" sz="1600" b="0" baseline="0" dirty="0" smtClean="0"/>
              <a:t>* It is assumed that there are only modest gains through OC inputs from crops and crop residue – very little potential for gain OC on moderately to severely eroded soils where productivity is inherently low due to hydrology.</a:t>
            </a:r>
          </a:p>
        </p:txBody>
      </p:sp>
      <p:sp>
        <p:nvSpPr>
          <p:cNvPr id="4" name="Slide Number Placeholder 3"/>
          <p:cNvSpPr>
            <a:spLocks noGrp="1"/>
          </p:cNvSpPr>
          <p:nvPr>
            <p:ph type="sldNum" sz="quarter" idx="10"/>
          </p:nvPr>
        </p:nvSpPr>
        <p:spPr/>
        <p:txBody>
          <a:bodyPr/>
          <a:lstStyle/>
          <a:p>
            <a:fld id="{99299528-5C44-354F-A9BE-1F5FE18F5AF4}" type="slidenum">
              <a:rPr lang="en-US" smtClean="0"/>
              <a:t>8</a:t>
            </a:fld>
            <a:endParaRPr lang="en-US"/>
          </a:p>
        </p:txBody>
      </p:sp>
    </p:spTree>
    <p:extLst>
      <p:ext uri="{BB962C8B-B14F-4D97-AF65-F5344CB8AC3E}">
        <p14:creationId xmlns:p14="http://schemas.microsoft.com/office/powerpoint/2010/main" val="33842519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Accounting for the cumulative soil losses,</a:t>
            </a:r>
            <a:r>
              <a:rPr lang="en-US" sz="1600" baseline="0" dirty="0" smtClean="0"/>
              <a:t> there appears to be little net improvement.</a:t>
            </a:r>
          </a:p>
          <a:p>
            <a:endParaRPr lang="en-US" sz="1600" baseline="0" dirty="0" smtClean="0"/>
          </a:p>
          <a:p>
            <a:r>
              <a:rPr lang="en-US" sz="1600" dirty="0" smtClean="0"/>
              <a:t>17% Crop</a:t>
            </a:r>
            <a:r>
              <a:rPr lang="en-US" sz="1600" baseline="0" dirty="0" smtClean="0"/>
              <a:t> Yield Loss</a:t>
            </a:r>
            <a:r>
              <a:rPr lang="en-US" sz="1600" dirty="0" smtClean="0"/>
              <a:t> on 37% of the cropped area</a:t>
            </a:r>
            <a:r>
              <a:rPr lang="en-US" sz="1600" baseline="0" dirty="0" smtClean="0"/>
              <a:t> (a product of 6.3) is about the same impact as at 60% Crop Yield Loss on 10% of the cropped area (a product of 5.7).</a:t>
            </a:r>
            <a:endParaRPr lang="en-US" sz="1600" dirty="0" smtClean="0"/>
          </a:p>
        </p:txBody>
      </p:sp>
      <p:sp>
        <p:nvSpPr>
          <p:cNvPr id="4" name="Slide Number Placeholder 3"/>
          <p:cNvSpPr>
            <a:spLocks noGrp="1"/>
          </p:cNvSpPr>
          <p:nvPr>
            <p:ph type="sldNum" sz="quarter" idx="10"/>
          </p:nvPr>
        </p:nvSpPr>
        <p:spPr/>
        <p:txBody>
          <a:bodyPr/>
          <a:lstStyle/>
          <a:p>
            <a:fld id="{99299528-5C44-354F-A9BE-1F5FE18F5AF4}" type="slidenum">
              <a:rPr lang="en-US" smtClean="0"/>
              <a:t>9</a:t>
            </a:fld>
            <a:endParaRPr lang="en-US"/>
          </a:p>
        </p:txBody>
      </p:sp>
    </p:spTree>
    <p:extLst>
      <p:ext uri="{BB962C8B-B14F-4D97-AF65-F5344CB8AC3E}">
        <p14:creationId xmlns:p14="http://schemas.microsoft.com/office/powerpoint/2010/main" val="3384251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90EAFF32-C0C4-214A-A8DF-B5BE616B2E58}" type="datetimeFigureOut">
              <a:rPr lang="en-US" smtClean="0"/>
              <a:t>10/16/2019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0F5557-70C0-3847-9BC4-9BDE574D3B44}" type="slidenum">
              <a:rPr lang="en-US" smtClean="0"/>
              <a:t>‹#›</a:t>
            </a:fld>
            <a:endParaRPr lang="en-US"/>
          </a:p>
        </p:txBody>
      </p:sp>
    </p:spTree>
    <p:extLst>
      <p:ext uri="{BB962C8B-B14F-4D97-AF65-F5344CB8AC3E}">
        <p14:creationId xmlns:p14="http://schemas.microsoft.com/office/powerpoint/2010/main" val="683032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90EAFF32-C0C4-214A-A8DF-B5BE616B2E58}" type="datetimeFigureOut">
              <a:rPr lang="en-US" smtClean="0"/>
              <a:t>10/16/2019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0F5557-70C0-3847-9BC4-9BDE574D3B44}" type="slidenum">
              <a:rPr lang="en-US" smtClean="0"/>
              <a:t>‹#›</a:t>
            </a:fld>
            <a:endParaRPr lang="en-US"/>
          </a:p>
        </p:txBody>
      </p:sp>
    </p:spTree>
    <p:extLst>
      <p:ext uri="{BB962C8B-B14F-4D97-AF65-F5344CB8AC3E}">
        <p14:creationId xmlns:p14="http://schemas.microsoft.com/office/powerpoint/2010/main" val="2213047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90EAFF32-C0C4-214A-A8DF-B5BE616B2E58}" type="datetimeFigureOut">
              <a:rPr lang="en-US" smtClean="0"/>
              <a:t>10/16/2019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0F5557-70C0-3847-9BC4-9BDE574D3B44}" type="slidenum">
              <a:rPr lang="en-US" smtClean="0"/>
              <a:t>‹#›</a:t>
            </a:fld>
            <a:endParaRPr lang="en-US"/>
          </a:p>
        </p:txBody>
      </p:sp>
    </p:spTree>
    <p:extLst>
      <p:ext uri="{BB962C8B-B14F-4D97-AF65-F5344CB8AC3E}">
        <p14:creationId xmlns:p14="http://schemas.microsoft.com/office/powerpoint/2010/main" val="3046613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90EAFF32-C0C4-214A-A8DF-B5BE616B2E58}" type="datetimeFigureOut">
              <a:rPr lang="en-US" smtClean="0"/>
              <a:t>10/16/2019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0F5557-70C0-3847-9BC4-9BDE574D3B44}" type="slidenum">
              <a:rPr lang="en-US" smtClean="0"/>
              <a:t>‹#›</a:t>
            </a:fld>
            <a:endParaRPr lang="en-US"/>
          </a:p>
        </p:txBody>
      </p:sp>
    </p:spTree>
    <p:extLst>
      <p:ext uri="{BB962C8B-B14F-4D97-AF65-F5344CB8AC3E}">
        <p14:creationId xmlns:p14="http://schemas.microsoft.com/office/powerpoint/2010/main" val="996127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90EAFF32-C0C4-214A-A8DF-B5BE616B2E58}" type="datetimeFigureOut">
              <a:rPr lang="en-US" smtClean="0"/>
              <a:t>10/16/2019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0F5557-70C0-3847-9BC4-9BDE574D3B44}" type="slidenum">
              <a:rPr lang="en-US" smtClean="0"/>
              <a:t>‹#›</a:t>
            </a:fld>
            <a:endParaRPr lang="en-US"/>
          </a:p>
        </p:txBody>
      </p:sp>
    </p:spTree>
    <p:extLst>
      <p:ext uri="{BB962C8B-B14F-4D97-AF65-F5344CB8AC3E}">
        <p14:creationId xmlns:p14="http://schemas.microsoft.com/office/powerpoint/2010/main" val="2885039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90EAFF32-C0C4-214A-A8DF-B5BE616B2E58}" type="datetimeFigureOut">
              <a:rPr lang="en-US" smtClean="0"/>
              <a:t>10/16/2019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0F5557-70C0-3847-9BC4-9BDE574D3B44}" type="slidenum">
              <a:rPr lang="en-US" smtClean="0"/>
              <a:t>‹#›</a:t>
            </a:fld>
            <a:endParaRPr lang="en-US"/>
          </a:p>
        </p:txBody>
      </p:sp>
    </p:spTree>
    <p:extLst>
      <p:ext uri="{BB962C8B-B14F-4D97-AF65-F5344CB8AC3E}">
        <p14:creationId xmlns:p14="http://schemas.microsoft.com/office/powerpoint/2010/main" val="1296292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90EAFF32-C0C4-214A-A8DF-B5BE616B2E58}" type="datetimeFigureOut">
              <a:rPr lang="en-US" smtClean="0"/>
              <a:t>10/16/2019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0F5557-70C0-3847-9BC4-9BDE574D3B44}" type="slidenum">
              <a:rPr lang="en-US" smtClean="0"/>
              <a:t>‹#›</a:t>
            </a:fld>
            <a:endParaRPr lang="en-US"/>
          </a:p>
        </p:txBody>
      </p:sp>
    </p:spTree>
    <p:extLst>
      <p:ext uri="{BB962C8B-B14F-4D97-AF65-F5344CB8AC3E}">
        <p14:creationId xmlns:p14="http://schemas.microsoft.com/office/powerpoint/2010/main" val="2737473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90EAFF32-C0C4-214A-A8DF-B5BE616B2E58}" type="datetimeFigureOut">
              <a:rPr lang="en-US" smtClean="0"/>
              <a:t>10/16/2019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0F5557-70C0-3847-9BC4-9BDE574D3B44}" type="slidenum">
              <a:rPr lang="en-US" smtClean="0"/>
              <a:t>‹#›</a:t>
            </a:fld>
            <a:endParaRPr lang="en-US"/>
          </a:p>
        </p:txBody>
      </p:sp>
    </p:spTree>
    <p:extLst>
      <p:ext uri="{BB962C8B-B14F-4D97-AF65-F5344CB8AC3E}">
        <p14:creationId xmlns:p14="http://schemas.microsoft.com/office/powerpoint/2010/main" val="2255496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EAFF32-C0C4-214A-A8DF-B5BE616B2E58}" type="datetimeFigureOut">
              <a:rPr lang="en-US" smtClean="0"/>
              <a:t>10/16/2019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0F5557-70C0-3847-9BC4-9BDE574D3B44}" type="slidenum">
              <a:rPr lang="en-US" smtClean="0"/>
              <a:t>‹#›</a:t>
            </a:fld>
            <a:endParaRPr lang="en-US"/>
          </a:p>
        </p:txBody>
      </p:sp>
    </p:spTree>
    <p:extLst>
      <p:ext uri="{BB962C8B-B14F-4D97-AF65-F5344CB8AC3E}">
        <p14:creationId xmlns:p14="http://schemas.microsoft.com/office/powerpoint/2010/main" val="3598319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90EAFF32-C0C4-214A-A8DF-B5BE616B2E58}" type="datetimeFigureOut">
              <a:rPr lang="en-US" smtClean="0"/>
              <a:t>10/16/2019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0F5557-70C0-3847-9BC4-9BDE574D3B44}" type="slidenum">
              <a:rPr lang="en-US" smtClean="0"/>
              <a:t>‹#›</a:t>
            </a:fld>
            <a:endParaRPr lang="en-US"/>
          </a:p>
        </p:txBody>
      </p:sp>
    </p:spTree>
    <p:extLst>
      <p:ext uri="{BB962C8B-B14F-4D97-AF65-F5344CB8AC3E}">
        <p14:creationId xmlns:p14="http://schemas.microsoft.com/office/powerpoint/2010/main" val="2248663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90EAFF32-C0C4-214A-A8DF-B5BE616B2E58}" type="datetimeFigureOut">
              <a:rPr lang="en-US" smtClean="0"/>
              <a:t>10/16/2019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0F5557-70C0-3847-9BC4-9BDE574D3B44}" type="slidenum">
              <a:rPr lang="en-US" smtClean="0"/>
              <a:t>‹#›</a:t>
            </a:fld>
            <a:endParaRPr lang="en-US"/>
          </a:p>
        </p:txBody>
      </p:sp>
    </p:spTree>
    <p:extLst>
      <p:ext uri="{BB962C8B-B14F-4D97-AF65-F5344CB8AC3E}">
        <p14:creationId xmlns:p14="http://schemas.microsoft.com/office/powerpoint/2010/main" val="4274071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EAFF32-C0C4-214A-A8DF-B5BE616B2E58}" type="datetimeFigureOut">
              <a:rPr lang="en-US" smtClean="0"/>
              <a:t>10/16/2019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0F5557-70C0-3847-9BC4-9BDE574D3B44}" type="slidenum">
              <a:rPr lang="en-US" smtClean="0"/>
              <a:t>‹#›</a:t>
            </a:fld>
            <a:endParaRPr lang="en-US"/>
          </a:p>
        </p:txBody>
      </p:sp>
    </p:spTree>
    <p:extLst>
      <p:ext uri="{BB962C8B-B14F-4D97-AF65-F5344CB8AC3E}">
        <p14:creationId xmlns:p14="http://schemas.microsoft.com/office/powerpoint/2010/main" val="14479638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0.png"/><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9.emf"/><Relationship Id="rId5" Type="http://schemas.openxmlformats.org/officeDocument/2006/relationships/image" Target="../media/image8.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BEBA8EAE-BF5A-486C-A8C5-ECC9F3942E4B}">
                <a14:imgProps xmlns:a14="http://schemas.microsoft.com/office/drawing/2010/main">
                  <a14:imgLayer r:embed="rId4">
                    <a14:imgEffect>
                      <a14:sharpenSoften amount="-52000"/>
                    </a14:imgEffect>
                    <a14:imgEffect>
                      <a14:colorTemperature colorTemp="7261"/>
                    </a14:imgEffect>
                    <a14:imgEffect>
                      <a14:brightnessContrast bright="15000" contrast="37000"/>
                    </a14:imgEffect>
                  </a14:imgLayer>
                </a14:imgProps>
              </a:ext>
            </a:extLst>
          </a:blip>
          <a:srcRect l="124" t="237" r="-124" b="247"/>
          <a:stretch/>
        </p:blipFill>
        <p:spPr>
          <a:xfrm>
            <a:off x="3259" y="2784"/>
            <a:ext cx="9167709" cy="6855216"/>
          </a:xfrm>
          <a:prstGeom prst="rect">
            <a:avLst/>
          </a:prstGeom>
        </p:spPr>
      </p:pic>
      <p:sp>
        <p:nvSpPr>
          <p:cNvPr id="5" name="TextBox 4"/>
          <p:cNvSpPr txBox="1"/>
          <p:nvPr/>
        </p:nvSpPr>
        <p:spPr>
          <a:xfrm>
            <a:off x="371475" y="450851"/>
            <a:ext cx="8051165" cy="1041311"/>
          </a:xfrm>
          <a:prstGeom prst="rect">
            <a:avLst/>
          </a:prstGeom>
          <a:noFill/>
        </p:spPr>
        <p:txBody>
          <a:bodyPr wrap="square">
            <a:spAutoFit/>
          </a:bodyPr>
          <a:lstStyle/>
          <a:p>
            <a:pPr fontAlgn="auto">
              <a:lnSpc>
                <a:spcPts val="3600"/>
              </a:lnSpc>
              <a:spcBef>
                <a:spcPts val="0"/>
              </a:spcBef>
              <a:spcAft>
                <a:spcPts val="0"/>
              </a:spcAft>
              <a:defRPr/>
            </a:pPr>
            <a:r>
              <a:rPr lang="en-US" sz="3850" b="1" cap="small" dirty="0">
                <a:solidFill>
                  <a:srgbClr val="621D08"/>
                </a:solidFill>
              </a:rPr>
              <a:t>State of Canadian Soil Health in 2019: </a:t>
            </a:r>
            <a:r>
              <a:rPr lang="en-US" sz="3850" b="1" cap="small" dirty="0" smtClean="0">
                <a:solidFill>
                  <a:srgbClr val="621D08"/>
                </a:solidFill>
              </a:rPr>
              <a:t>        A </a:t>
            </a:r>
            <a:r>
              <a:rPr lang="en-US" sz="3850" b="1" cap="small" dirty="0">
                <a:solidFill>
                  <a:srgbClr val="621D08"/>
                </a:solidFill>
              </a:rPr>
              <a:t>Report Card</a:t>
            </a:r>
            <a:endParaRPr lang="en-CA" sz="3850" b="1" cap="small" dirty="0" smtClean="0">
              <a:solidFill>
                <a:srgbClr val="621D08"/>
              </a:solidFill>
            </a:endParaRPr>
          </a:p>
        </p:txBody>
      </p:sp>
      <p:sp>
        <p:nvSpPr>
          <p:cNvPr id="7" name="TextBox 6"/>
          <p:cNvSpPr txBox="1"/>
          <p:nvPr/>
        </p:nvSpPr>
        <p:spPr>
          <a:xfrm>
            <a:off x="371475" y="1802532"/>
            <a:ext cx="5409565" cy="3139321"/>
          </a:xfrm>
          <a:prstGeom prst="rect">
            <a:avLst/>
          </a:prstGeom>
          <a:noFill/>
        </p:spPr>
        <p:txBody>
          <a:bodyPr wrap="square">
            <a:spAutoFit/>
          </a:bodyPr>
          <a:lstStyle/>
          <a:p>
            <a:pPr fontAlgn="auto">
              <a:spcBef>
                <a:spcPts val="0"/>
              </a:spcBef>
              <a:spcAft>
                <a:spcPts val="0"/>
              </a:spcAft>
              <a:defRPr/>
            </a:pPr>
            <a:r>
              <a:rPr lang="en-CA" sz="2400" b="1" dirty="0" smtClean="0">
                <a:latin typeface="+mn-lt"/>
                <a:cs typeface="+mn-cs"/>
              </a:rPr>
              <a:t>David A. Lobb</a:t>
            </a:r>
          </a:p>
          <a:p>
            <a:pPr fontAlgn="auto">
              <a:spcBef>
                <a:spcPts val="0"/>
              </a:spcBef>
              <a:spcAft>
                <a:spcPts val="0"/>
              </a:spcAft>
              <a:defRPr/>
            </a:pPr>
            <a:r>
              <a:rPr lang="en-CA" i="1" dirty="0" smtClean="0"/>
              <a:t>Department of Soil Science</a:t>
            </a:r>
          </a:p>
          <a:p>
            <a:pPr fontAlgn="auto">
              <a:spcBef>
                <a:spcPts val="0"/>
              </a:spcBef>
              <a:spcAft>
                <a:spcPts val="0"/>
              </a:spcAft>
              <a:defRPr/>
            </a:pPr>
            <a:r>
              <a:rPr lang="en-CA" i="1" dirty="0" smtClean="0"/>
              <a:t>University of Manitoba</a:t>
            </a:r>
            <a:r>
              <a:rPr lang="en-CA" i="1" dirty="0" smtClean="0">
                <a:latin typeface="+mn-lt"/>
                <a:cs typeface="+mn-cs"/>
              </a:rPr>
              <a:t> </a:t>
            </a:r>
          </a:p>
          <a:p>
            <a:pPr fontAlgn="auto">
              <a:spcBef>
                <a:spcPts val="0"/>
              </a:spcBef>
              <a:spcAft>
                <a:spcPts val="0"/>
              </a:spcAft>
              <a:defRPr/>
            </a:pPr>
            <a:endParaRPr lang="en-CA" sz="1200" i="1" dirty="0"/>
          </a:p>
          <a:p>
            <a:pPr fontAlgn="auto">
              <a:spcBef>
                <a:spcPts val="0"/>
              </a:spcBef>
              <a:spcAft>
                <a:spcPts val="0"/>
              </a:spcAft>
              <a:defRPr/>
            </a:pPr>
            <a:endParaRPr lang="en-CA" dirty="0" smtClean="0"/>
          </a:p>
          <a:p>
            <a:pPr fontAlgn="auto">
              <a:spcBef>
                <a:spcPts val="0"/>
              </a:spcBef>
              <a:spcAft>
                <a:spcPts val="0"/>
              </a:spcAft>
              <a:defRPr/>
            </a:pPr>
            <a:r>
              <a:rPr lang="en-CA" sz="2400" b="1" dirty="0" smtClean="0">
                <a:solidFill>
                  <a:srgbClr val="621D08"/>
                </a:solidFill>
              </a:rPr>
              <a:t>Summit on Canadian Soil Health 2019</a:t>
            </a:r>
          </a:p>
          <a:p>
            <a:pPr fontAlgn="auto">
              <a:spcBef>
                <a:spcPts val="0"/>
              </a:spcBef>
              <a:spcAft>
                <a:spcPts val="0"/>
              </a:spcAft>
              <a:defRPr/>
            </a:pPr>
            <a:r>
              <a:rPr lang="en-CA" dirty="0" smtClean="0"/>
              <a:t>Soil Conservation Council of Canada</a:t>
            </a:r>
          </a:p>
          <a:p>
            <a:pPr fontAlgn="auto">
              <a:spcBef>
                <a:spcPts val="0"/>
              </a:spcBef>
              <a:spcAft>
                <a:spcPts val="0"/>
              </a:spcAft>
              <a:defRPr/>
            </a:pPr>
            <a:endParaRPr lang="en-CA" sz="1200" dirty="0" smtClean="0"/>
          </a:p>
          <a:p>
            <a:pPr fontAlgn="auto">
              <a:spcBef>
                <a:spcPts val="0"/>
              </a:spcBef>
              <a:spcAft>
                <a:spcPts val="0"/>
              </a:spcAft>
              <a:defRPr/>
            </a:pPr>
            <a:r>
              <a:rPr lang="en-CA" dirty="0" smtClean="0"/>
              <a:t>October 2</a:t>
            </a:r>
            <a:r>
              <a:rPr lang="en-CA" baseline="30000" dirty="0" smtClean="0"/>
              <a:t>nd</a:t>
            </a:r>
            <a:r>
              <a:rPr lang="en-CA" dirty="0" smtClean="0"/>
              <a:t>, 2019</a:t>
            </a:r>
          </a:p>
          <a:p>
            <a:pPr fontAlgn="auto">
              <a:spcBef>
                <a:spcPts val="0"/>
              </a:spcBef>
              <a:spcAft>
                <a:spcPts val="0"/>
              </a:spcAft>
              <a:defRPr/>
            </a:pPr>
            <a:r>
              <a:rPr lang="en-CA" dirty="0" smtClean="0"/>
              <a:t>Oak Hammock Marsh, Stonewall, Manitoba</a:t>
            </a:r>
            <a:endParaRPr lang="en-CA" dirty="0"/>
          </a:p>
          <a:p>
            <a:pPr marL="179388" indent="-179388" fontAlgn="auto">
              <a:spcBef>
                <a:spcPts val="0"/>
              </a:spcBef>
              <a:spcAft>
                <a:spcPts val="600"/>
              </a:spcAft>
              <a:buClr>
                <a:srgbClr val="0000FF"/>
              </a:buClr>
              <a:buFont typeface="Arial" pitchFamily="34" charset="0"/>
              <a:buChar char="•"/>
              <a:defRPr/>
            </a:pPr>
            <a:endParaRPr lang="en-CA" dirty="0">
              <a:latin typeface="+mn-lt"/>
              <a:cs typeface="+mn-cs"/>
            </a:endParaRPr>
          </a:p>
        </p:txBody>
      </p:sp>
      <p:cxnSp>
        <p:nvCxnSpPr>
          <p:cNvPr id="9" name="Straight Connector 8"/>
          <p:cNvCxnSpPr/>
          <p:nvPr/>
        </p:nvCxnSpPr>
        <p:spPr>
          <a:xfrm>
            <a:off x="463550" y="1510184"/>
            <a:ext cx="8224838" cy="0"/>
          </a:xfrm>
          <a:prstGeom prst="line">
            <a:avLst/>
          </a:prstGeom>
          <a:ln w="57150">
            <a:solidFill>
              <a:srgbClr val="333300"/>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5"/>
          <a:stretch>
            <a:fillRect/>
          </a:stretch>
        </p:blipFill>
        <p:spPr>
          <a:xfrm>
            <a:off x="0" y="5438618"/>
            <a:ext cx="9170968" cy="1429542"/>
          </a:xfrm>
          <a:prstGeom prst="rect">
            <a:avLst/>
          </a:prstGeom>
        </p:spPr>
      </p:pic>
    </p:spTree>
    <p:extLst>
      <p:ext uri="{BB962C8B-B14F-4D97-AF65-F5344CB8AC3E}">
        <p14:creationId xmlns:p14="http://schemas.microsoft.com/office/powerpoint/2010/main" val="16545309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228281" y="6133390"/>
            <a:ext cx="4968027" cy="646331"/>
          </a:xfrm>
          <a:prstGeom prst="rect">
            <a:avLst/>
          </a:prstGeom>
          <a:noFill/>
        </p:spPr>
        <p:txBody>
          <a:bodyPr wrap="none" rtlCol="0">
            <a:spAutoFit/>
          </a:bodyPr>
          <a:lstStyle/>
          <a:p>
            <a:r>
              <a:rPr lang="en-US" dirty="0">
                <a:solidFill>
                  <a:srgbClr val="FF0000"/>
                </a:solidFill>
              </a:rPr>
              <a:t>Cumulative loss up to 1971 in the order of </a:t>
            </a:r>
            <a:r>
              <a:rPr lang="en-US" b="1" dirty="0">
                <a:solidFill>
                  <a:srgbClr val="FF0000"/>
                </a:solidFill>
              </a:rPr>
              <a:t>$20-</a:t>
            </a:r>
            <a:r>
              <a:rPr lang="en-US" b="1" dirty="0" smtClean="0">
                <a:solidFill>
                  <a:srgbClr val="FF0000"/>
                </a:solidFill>
              </a:rPr>
              <a:t>30B</a:t>
            </a:r>
            <a:endParaRPr lang="en-US" b="1" dirty="0">
              <a:solidFill>
                <a:srgbClr val="FF0000"/>
              </a:solidFill>
            </a:endParaRPr>
          </a:p>
          <a:p>
            <a:endParaRPr lang="en-US" dirty="0">
              <a:solidFill>
                <a:srgbClr val="FF0000"/>
              </a:solidFill>
            </a:endParaRPr>
          </a:p>
        </p:txBody>
      </p:sp>
      <p:sp>
        <p:nvSpPr>
          <p:cNvPr id="13" name="TextBox 12"/>
          <p:cNvSpPr txBox="1"/>
          <p:nvPr/>
        </p:nvSpPr>
        <p:spPr>
          <a:xfrm>
            <a:off x="294255" y="831797"/>
            <a:ext cx="8527122" cy="461665"/>
          </a:xfrm>
          <a:prstGeom prst="rect">
            <a:avLst/>
          </a:prstGeom>
          <a:noFill/>
        </p:spPr>
        <p:txBody>
          <a:bodyPr wrap="square">
            <a:spAutoFit/>
          </a:bodyPr>
          <a:lstStyle/>
          <a:p>
            <a:r>
              <a:rPr lang="en-US" sz="2400" b="1" dirty="0" smtClean="0">
                <a:solidFill>
                  <a:srgbClr val="621D08"/>
                </a:solidFill>
              </a:rPr>
              <a:t>… and Lost Value</a:t>
            </a:r>
          </a:p>
        </p:txBody>
      </p:sp>
      <p:pic>
        <p:nvPicPr>
          <p:cNvPr id="6" name="Picture 5"/>
          <p:cNvPicPr>
            <a:picLocks noChangeAspect="1"/>
          </p:cNvPicPr>
          <p:nvPr/>
        </p:nvPicPr>
        <p:blipFill>
          <a:blip r:embed="rId3"/>
          <a:stretch>
            <a:fillRect/>
          </a:stretch>
        </p:blipFill>
        <p:spPr>
          <a:xfrm>
            <a:off x="4559300" y="3416300"/>
            <a:ext cx="12700" cy="12700"/>
          </a:xfrm>
          <a:prstGeom prst="rect">
            <a:avLst/>
          </a:prstGeom>
        </p:spPr>
      </p:pic>
      <p:pic>
        <p:nvPicPr>
          <p:cNvPr id="7" name="Picture 6"/>
          <p:cNvPicPr>
            <a:picLocks noChangeAspect="1"/>
          </p:cNvPicPr>
          <p:nvPr/>
        </p:nvPicPr>
        <p:blipFill>
          <a:blip r:embed="rId3"/>
          <a:stretch>
            <a:fillRect/>
          </a:stretch>
        </p:blipFill>
        <p:spPr>
          <a:xfrm>
            <a:off x="4559300" y="3416300"/>
            <a:ext cx="12700" cy="12700"/>
          </a:xfrm>
          <a:prstGeom prst="rect">
            <a:avLst/>
          </a:prstGeom>
        </p:spPr>
      </p:pic>
      <p:pic>
        <p:nvPicPr>
          <p:cNvPr id="8" name="Picture 7"/>
          <p:cNvPicPr>
            <a:picLocks noChangeAspect="1"/>
          </p:cNvPicPr>
          <p:nvPr/>
        </p:nvPicPr>
        <p:blipFill>
          <a:blip r:embed="rId3"/>
          <a:stretch>
            <a:fillRect/>
          </a:stretch>
        </p:blipFill>
        <p:spPr>
          <a:xfrm>
            <a:off x="4559300" y="3416300"/>
            <a:ext cx="12700" cy="12700"/>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1914096067"/>
              </p:ext>
            </p:extLst>
          </p:nvPr>
        </p:nvGraphicFramePr>
        <p:xfrm>
          <a:off x="345380" y="1832477"/>
          <a:ext cx="8646322" cy="4372287"/>
        </p:xfrm>
        <a:graphic>
          <a:graphicData uri="http://schemas.openxmlformats.org/drawingml/2006/table">
            <a:tbl>
              <a:tblPr/>
              <a:tblGrid>
                <a:gridCol w="219385"/>
                <a:gridCol w="1651834"/>
                <a:gridCol w="683691"/>
                <a:gridCol w="839094"/>
                <a:gridCol w="838822"/>
                <a:gridCol w="1148541"/>
                <a:gridCol w="219385"/>
                <a:gridCol w="838822"/>
                <a:gridCol w="838822"/>
                <a:gridCol w="1148541"/>
                <a:gridCol w="219385"/>
              </a:tblGrid>
              <a:tr h="149999">
                <a:tc>
                  <a:txBody>
                    <a:bodyPr/>
                    <a:lstStyle/>
                    <a:p>
                      <a:pPr algn="l" fontAlgn="t"/>
                      <a:r>
                        <a:rPr lang="en-US" sz="1400" b="0" i="0" u="none" strike="noStrike" dirty="0">
                          <a:solidFill>
                            <a:srgbClr val="000000"/>
                          </a:solidFill>
                          <a:effectLst/>
                          <a:latin typeface="Calibri"/>
                        </a:rPr>
                        <a:t> </a:t>
                      </a:r>
                    </a:p>
                  </a:txBody>
                  <a:tcPr marL="12283" marR="12283" marT="12283" marB="0">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solidFill>
                  </a:tcPr>
                </a:tc>
                <a:tc>
                  <a:txBody>
                    <a:bodyPr/>
                    <a:lstStyle/>
                    <a:p>
                      <a:pPr algn="l" fontAlgn="t"/>
                      <a:r>
                        <a:rPr lang="en-US" sz="1400" b="0" i="0" u="none" strike="noStrike" dirty="0">
                          <a:solidFill>
                            <a:srgbClr val="000000"/>
                          </a:solidFill>
                          <a:effectLst/>
                          <a:latin typeface="Calibri"/>
                        </a:rPr>
                        <a:t> </a:t>
                      </a:r>
                    </a:p>
                  </a:txBody>
                  <a:tcPr marL="12283" marR="12283" marT="12283"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400" b="0" i="0" u="none" strike="noStrike" dirty="0">
                          <a:solidFill>
                            <a:srgbClr val="000000"/>
                          </a:solidFill>
                          <a:effectLst/>
                          <a:latin typeface="Calibri"/>
                        </a:rPr>
                        <a:t> </a:t>
                      </a:r>
                    </a:p>
                  </a:txBody>
                  <a:tcPr marL="12283" marR="12283" marT="12283"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400" b="0" i="0" u="none" strike="noStrike" dirty="0">
                          <a:solidFill>
                            <a:srgbClr val="000000"/>
                          </a:solidFill>
                          <a:effectLst/>
                          <a:latin typeface="Calibri"/>
                        </a:rPr>
                        <a:t> </a:t>
                      </a:r>
                    </a:p>
                  </a:txBody>
                  <a:tcPr marL="12283" marR="12283" marT="12283"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400" b="0" i="0" u="none" strike="noStrike" dirty="0">
                          <a:solidFill>
                            <a:srgbClr val="000000"/>
                          </a:solidFill>
                          <a:effectLst/>
                          <a:latin typeface="Calibri"/>
                        </a:rPr>
                        <a:t> </a:t>
                      </a:r>
                    </a:p>
                  </a:txBody>
                  <a:tcPr marL="12283" marR="12283" marT="12283"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400" b="0" i="0" u="none" strike="noStrike" dirty="0">
                          <a:solidFill>
                            <a:srgbClr val="000000"/>
                          </a:solidFill>
                          <a:effectLst/>
                          <a:latin typeface="Calibri"/>
                        </a:rPr>
                        <a:t> </a:t>
                      </a:r>
                    </a:p>
                  </a:txBody>
                  <a:tcPr marL="12283" marR="12283" marT="12283"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400" b="0" i="0" u="none" strike="noStrike" dirty="0">
                          <a:solidFill>
                            <a:srgbClr val="000000"/>
                          </a:solidFill>
                          <a:effectLst/>
                          <a:latin typeface="Calibri"/>
                        </a:rPr>
                        <a:t> </a:t>
                      </a:r>
                    </a:p>
                  </a:txBody>
                  <a:tcPr marL="12283" marR="12283" marT="12283"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400" b="0" i="0" u="none" strike="noStrike" dirty="0">
                          <a:solidFill>
                            <a:srgbClr val="000000"/>
                          </a:solidFill>
                          <a:effectLst/>
                          <a:latin typeface="Calibri"/>
                        </a:rPr>
                        <a:t> </a:t>
                      </a:r>
                    </a:p>
                  </a:txBody>
                  <a:tcPr marL="12283" marR="12283" marT="12283"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400" b="0" i="0" u="none" strike="noStrike">
                          <a:solidFill>
                            <a:srgbClr val="000000"/>
                          </a:solidFill>
                          <a:effectLst/>
                          <a:latin typeface="Calibri"/>
                        </a:rPr>
                        <a:t> </a:t>
                      </a:r>
                    </a:p>
                  </a:txBody>
                  <a:tcPr marL="12283" marR="12283" marT="12283"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400" b="0" i="0" u="none" strike="noStrike">
                          <a:solidFill>
                            <a:srgbClr val="000000"/>
                          </a:solidFill>
                          <a:effectLst/>
                          <a:latin typeface="Calibri"/>
                        </a:rPr>
                        <a:t> </a:t>
                      </a:r>
                    </a:p>
                  </a:txBody>
                  <a:tcPr marL="12283" marR="12283" marT="12283"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400" b="0" i="0" u="none" strike="noStrike">
                          <a:solidFill>
                            <a:srgbClr val="000000"/>
                          </a:solidFill>
                          <a:effectLst/>
                          <a:latin typeface="Calibri"/>
                        </a:rPr>
                        <a:t> </a:t>
                      </a:r>
                    </a:p>
                  </a:txBody>
                  <a:tcPr marL="12283" marR="12283" marT="12283" marB="0">
                    <a:lnL w="6350" cap="flat" cmpd="sng" algn="ctr">
                      <a:solidFill>
                        <a:srgbClr val="FFFFFF"/>
                      </a:solidFill>
                      <a:prstDash val="solid"/>
                      <a:round/>
                      <a:headEnd type="none" w="med" len="med"/>
                      <a:tailEnd type="none" w="med" len="med"/>
                    </a:lnL>
                    <a:lnR>
                      <a:noFill/>
                    </a:lnR>
                    <a:lnT>
                      <a:noFill/>
                    </a:lnT>
                    <a:lnB w="6350" cap="flat" cmpd="sng" algn="ctr">
                      <a:solidFill>
                        <a:srgbClr val="FFFFFF"/>
                      </a:solidFill>
                      <a:prstDash val="solid"/>
                      <a:round/>
                      <a:headEnd type="none" w="med" len="med"/>
                      <a:tailEnd type="none" w="med" len="med"/>
                    </a:lnB>
                    <a:solidFill>
                      <a:schemeClr val="bg1"/>
                    </a:solidFill>
                  </a:tcPr>
                </a:tc>
              </a:tr>
              <a:tr h="196528">
                <a:tc>
                  <a:txBody>
                    <a:bodyPr/>
                    <a:lstStyle/>
                    <a:p>
                      <a:pPr algn="l" fontAlgn="b"/>
                      <a:r>
                        <a:rPr lang="en-US" sz="1400" b="0" i="0" u="none" strike="noStrike">
                          <a:solidFill>
                            <a:srgbClr val="000000"/>
                          </a:solidFill>
                          <a:effectLst/>
                          <a:latin typeface="Calibri"/>
                        </a:rPr>
                        <a:t> </a:t>
                      </a:r>
                    </a:p>
                  </a:txBody>
                  <a:tcPr marL="12283" marR="12283" marT="12283"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1" i="0" u="none" strike="noStrike" dirty="0">
                          <a:solidFill>
                            <a:srgbClr val="000000"/>
                          </a:solidFill>
                          <a:effectLst/>
                          <a:latin typeface="Calibri"/>
                        </a:rPr>
                        <a:t>1971</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400" b="1" i="0" u="none" strike="noStrike">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400" b="1" i="0" u="none" strike="noStrike">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400" b="1" i="0" u="none" strike="noStrike" dirty="0">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1400" b="1" i="0" u="none" strike="noStrike">
                          <a:solidFill>
                            <a:srgbClr val="000000"/>
                          </a:solidFill>
                          <a:effectLst/>
                          <a:latin typeface="Calibri"/>
                        </a:rPr>
                        <a:t>2011</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400" b="1" i="0" u="none" strike="noStrike">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400" b="1" i="0" u="none" strike="noStrike">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r>
              <a:tr h="736979">
                <a:tc>
                  <a:txBody>
                    <a:bodyPr/>
                    <a:lstStyle/>
                    <a:p>
                      <a:pPr algn="l" fontAlgn="b"/>
                      <a:r>
                        <a:rPr lang="en-US" sz="1400" b="0" i="0" u="none" strike="noStrike">
                          <a:solidFill>
                            <a:srgbClr val="000000"/>
                          </a:solidFill>
                          <a:effectLst/>
                          <a:latin typeface="Calibri"/>
                        </a:rPr>
                        <a:t> </a:t>
                      </a:r>
                    </a:p>
                  </a:txBody>
                  <a:tcPr marL="12283" marR="12283" marT="12283"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400" b="0" i="0" u="none" strike="noStrike" dirty="0">
                          <a:solidFill>
                            <a:srgbClr val="000000"/>
                          </a:solidFill>
                          <a:effectLst/>
                          <a:latin typeface="Calibri"/>
                        </a:rPr>
                        <a:t>Units</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400" b="1" i="0" u="none" strike="noStrike" dirty="0">
                          <a:solidFill>
                            <a:srgbClr val="408000"/>
                          </a:solidFill>
                          <a:effectLst/>
                          <a:latin typeface="Calibri"/>
                        </a:rPr>
                        <a:t>Low-Eroding Cropland </a:t>
                      </a:r>
                      <a:r>
                        <a:rPr lang="en-US" sz="1400" b="1" i="0" u="none" strike="noStrike" dirty="0" smtClean="0">
                          <a:solidFill>
                            <a:srgbClr val="408000"/>
                          </a:solidFill>
                          <a:effectLst/>
                          <a:latin typeface="Calibri"/>
                        </a:rPr>
                        <a:t>(N-</a:t>
                      </a:r>
                      <a:r>
                        <a:rPr lang="en-US" sz="1400" b="1" i="0" u="none" strike="noStrike" dirty="0">
                          <a:solidFill>
                            <a:srgbClr val="408000"/>
                          </a:solidFill>
                          <a:effectLst/>
                          <a:latin typeface="Calibri"/>
                        </a:rPr>
                        <a:t>L)</a:t>
                      </a:r>
                    </a:p>
                  </a:txBody>
                  <a:tcPr marL="12283" marR="12283" marT="12283"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400" b="1" i="0" u="none" strike="noStrike" dirty="0">
                          <a:solidFill>
                            <a:srgbClr val="FF2200"/>
                          </a:solidFill>
                          <a:effectLst/>
                          <a:latin typeface="Calibri"/>
                        </a:rPr>
                        <a:t>High-Eroding Cropland (M-VH)</a:t>
                      </a:r>
                    </a:p>
                  </a:txBody>
                  <a:tcPr marL="12283" marR="12283" marT="12283"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400" b="1" i="0" u="none" strike="noStrike" dirty="0">
                          <a:solidFill>
                            <a:srgbClr val="000000"/>
                          </a:solidFill>
                          <a:effectLst/>
                          <a:latin typeface="Calibri"/>
                        </a:rPr>
                        <a:t>Total </a:t>
                      </a:r>
                    </a:p>
                  </a:txBody>
                  <a:tcPr marL="12283" marR="12283" marT="12283"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400" b="1" i="0" u="none" strike="noStrike" dirty="0">
                          <a:solidFill>
                            <a:srgbClr val="000000"/>
                          </a:solidFill>
                          <a:effectLst/>
                          <a:latin typeface="Calibri"/>
                        </a:rPr>
                        <a:t> </a:t>
                      </a:r>
                    </a:p>
                  </a:txBody>
                  <a:tcPr marL="12283" marR="12283" marT="12283"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400" b="1" i="0" u="none" strike="noStrike" dirty="0">
                          <a:solidFill>
                            <a:srgbClr val="408000"/>
                          </a:solidFill>
                          <a:effectLst/>
                          <a:latin typeface="Calibri"/>
                        </a:rPr>
                        <a:t>Low-Eroding Cropland </a:t>
                      </a:r>
                      <a:r>
                        <a:rPr lang="en-US" sz="1400" b="1" i="0" u="none" strike="noStrike" dirty="0" smtClean="0">
                          <a:solidFill>
                            <a:srgbClr val="408000"/>
                          </a:solidFill>
                          <a:effectLst/>
                          <a:latin typeface="Calibri"/>
                        </a:rPr>
                        <a:t>(N-</a:t>
                      </a:r>
                      <a:r>
                        <a:rPr lang="en-US" sz="1400" b="1" i="0" u="none" strike="noStrike" dirty="0">
                          <a:solidFill>
                            <a:srgbClr val="408000"/>
                          </a:solidFill>
                          <a:effectLst/>
                          <a:latin typeface="Calibri"/>
                        </a:rPr>
                        <a:t>L)</a:t>
                      </a:r>
                    </a:p>
                  </a:txBody>
                  <a:tcPr marL="12283" marR="12283" marT="12283"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400" b="1" i="0" u="none" strike="noStrike" dirty="0">
                          <a:solidFill>
                            <a:srgbClr val="FF2200"/>
                          </a:solidFill>
                          <a:effectLst/>
                          <a:latin typeface="Calibri"/>
                        </a:rPr>
                        <a:t>High-Eroding Cropland (M-VH)</a:t>
                      </a:r>
                    </a:p>
                  </a:txBody>
                  <a:tcPr marL="12283" marR="12283" marT="12283"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400" b="1" i="0" u="none" strike="noStrike" dirty="0">
                          <a:solidFill>
                            <a:srgbClr val="000000"/>
                          </a:solidFill>
                          <a:effectLst/>
                          <a:latin typeface="Calibri"/>
                        </a:rPr>
                        <a:t>Total </a:t>
                      </a:r>
                    </a:p>
                  </a:txBody>
                  <a:tcPr marL="12283" marR="12283" marT="12283"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r>
              <a:tr h="189158">
                <a:tc>
                  <a:txBody>
                    <a:bodyPr/>
                    <a:lstStyle/>
                    <a:p>
                      <a:pPr algn="l" fontAlgn="b"/>
                      <a:r>
                        <a:rPr lang="en-US" sz="1400" b="0" i="0" u="none" strike="noStrike">
                          <a:solidFill>
                            <a:srgbClr val="000000"/>
                          </a:solidFill>
                          <a:effectLst/>
                          <a:latin typeface="Calibri"/>
                        </a:rPr>
                        <a:t> </a:t>
                      </a:r>
                    </a:p>
                  </a:txBody>
                  <a:tcPr marL="12283" marR="12283" marT="12283"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1" i="0" u="none" strike="noStrike">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dirty="0">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r>
              <a:tr h="189158">
                <a:tc>
                  <a:txBody>
                    <a:bodyPr/>
                    <a:lstStyle/>
                    <a:p>
                      <a:pPr algn="l" fontAlgn="b"/>
                      <a:r>
                        <a:rPr lang="en-US" sz="1400" b="0" i="0" u="none" strike="noStrike">
                          <a:solidFill>
                            <a:srgbClr val="000000"/>
                          </a:solidFill>
                          <a:effectLst/>
                          <a:latin typeface="Calibri"/>
                        </a:rPr>
                        <a:t> </a:t>
                      </a:r>
                    </a:p>
                  </a:txBody>
                  <a:tcPr marL="12283" marR="12283" marT="12283"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1" i="0" u="none" strike="noStrike">
                          <a:solidFill>
                            <a:srgbClr val="000000"/>
                          </a:solidFill>
                          <a:effectLst/>
                          <a:latin typeface="Calibri"/>
                        </a:rPr>
                        <a:t>Cropland Area</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a:rPr>
                        <a:t>ha</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r" fontAlgn="b"/>
                      <a:r>
                        <a:rPr lang="en-US" sz="1400" b="0" i="0" u="none" strike="noStrike" dirty="0">
                          <a:solidFill>
                            <a:srgbClr val="408000"/>
                          </a:solidFill>
                          <a:effectLst/>
                          <a:latin typeface="Calibri"/>
                        </a:rPr>
                        <a:t>25,149,351</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r" fontAlgn="b"/>
                      <a:r>
                        <a:rPr lang="en-US" sz="1400" b="0" i="0" u="none" strike="noStrike" dirty="0">
                          <a:solidFill>
                            <a:srgbClr val="FF2200"/>
                          </a:solidFill>
                          <a:effectLst/>
                          <a:latin typeface="Calibri"/>
                        </a:rPr>
                        <a:t>14,663,025</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r" fontAlgn="b"/>
                      <a:r>
                        <a:rPr lang="en-US" sz="1400" b="0" i="0" u="none" strike="noStrike">
                          <a:solidFill>
                            <a:srgbClr val="000000"/>
                          </a:solidFill>
                          <a:effectLst/>
                          <a:latin typeface="Calibri"/>
                        </a:rPr>
                        <a:t>39,812,376</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r" fontAlgn="b"/>
                      <a:r>
                        <a:rPr lang="en-US" sz="1400" b="0" i="0" u="none" strike="noStrike" dirty="0">
                          <a:solidFill>
                            <a:srgbClr val="408000"/>
                          </a:solidFill>
                          <a:effectLst/>
                          <a:latin typeface="Calibri"/>
                        </a:rPr>
                        <a:t>35,211,104</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r" fontAlgn="b"/>
                      <a:r>
                        <a:rPr lang="en-US" sz="1400" b="0" i="0" u="none" strike="noStrike" dirty="0">
                          <a:solidFill>
                            <a:srgbClr val="FF2200"/>
                          </a:solidFill>
                          <a:effectLst/>
                          <a:latin typeface="Calibri"/>
                        </a:rPr>
                        <a:t>3,676,329</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r" fontAlgn="b"/>
                      <a:r>
                        <a:rPr lang="en-US" sz="1400" b="0" i="0" u="none" strike="noStrike">
                          <a:solidFill>
                            <a:srgbClr val="000000"/>
                          </a:solidFill>
                          <a:effectLst/>
                          <a:latin typeface="Calibri"/>
                        </a:rPr>
                        <a:t>38,887,434</a:t>
                      </a:r>
                    </a:p>
                  </a:txBody>
                  <a:tcPr marL="12283" marR="12283" marT="12283"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r>
              <a:tr h="189158">
                <a:tc>
                  <a:txBody>
                    <a:bodyPr/>
                    <a:lstStyle/>
                    <a:p>
                      <a:pPr algn="l" fontAlgn="b"/>
                      <a:r>
                        <a:rPr lang="en-US" sz="1400" b="0" i="0" u="none" strike="noStrike" dirty="0">
                          <a:solidFill>
                            <a:srgbClr val="000000"/>
                          </a:solidFill>
                          <a:effectLst/>
                          <a:latin typeface="Calibri"/>
                        </a:rPr>
                        <a:t> </a:t>
                      </a:r>
                    </a:p>
                  </a:txBody>
                  <a:tcPr marL="12283" marR="12283" marT="12283"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1" i="0" u="none" strike="noStrike">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a:rPr>
                        <a:t>%</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r" fontAlgn="b"/>
                      <a:r>
                        <a:rPr lang="en-US" sz="1400" b="0" i="0" u="none" strike="noStrike" dirty="0">
                          <a:solidFill>
                            <a:srgbClr val="408000"/>
                          </a:solidFill>
                          <a:effectLst/>
                          <a:latin typeface="Calibri"/>
                        </a:rPr>
                        <a:t>63.2</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r" fontAlgn="b"/>
                      <a:r>
                        <a:rPr lang="en-US" sz="1400" b="0" i="0" u="none" strike="noStrike" dirty="0">
                          <a:solidFill>
                            <a:srgbClr val="FF2200"/>
                          </a:solidFill>
                          <a:effectLst/>
                          <a:latin typeface="Calibri"/>
                        </a:rPr>
                        <a:t>36.8</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r" fontAlgn="b"/>
                      <a:r>
                        <a:rPr lang="en-US" sz="1400" b="0" i="0" u="none" strike="noStrike">
                          <a:solidFill>
                            <a:srgbClr val="000000"/>
                          </a:solidFill>
                          <a:effectLst/>
                          <a:latin typeface="Calibri"/>
                        </a:rPr>
                        <a:t>100</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r" fontAlgn="b"/>
                      <a:r>
                        <a:rPr lang="en-US" sz="1400" b="0" i="0" u="none" strike="noStrike" dirty="0">
                          <a:solidFill>
                            <a:srgbClr val="408000"/>
                          </a:solidFill>
                          <a:effectLst/>
                          <a:latin typeface="Calibri"/>
                        </a:rPr>
                        <a:t>90.5</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r" fontAlgn="b"/>
                      <a:r>
                        <a:rPr lang="en-US" sz="1400" b="0" i="0" u="none" strike="noStrike" dirty="0">
                          <a:solidFill>
                            <a:srgbClr val="FF2200"/>
                          </a:solidFill>
                          <a:effectLst/>
                          <a:latin typeface="Calibri"/>
                        </a:rPr>
                        <a:t>9.5</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r" fontAlgn="b"/>
                      <a:r>
                        <a:rPr lang="en-US" sz="1400" b="0" i="0" u="none" strike="noStrike">
                          <a:solidFill>
                            <a:srgbClr val="000000"/>
                          </a:solidFill>
                          <a:effectLst/>
                          <a:latin typeface="Calibri"/>
                        </a:rPr>
                        <a:t>100</a:t>
                      </a:r>
                    </a:p>
                  </a:txBody>
                  <a:tcPr marL="12283" marR="12283" marT="12283"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r>
              <a:tr h="189158">
                <a:tc>
                  <a:txBody>
                    <a:bodyPr/>
                    <a:lstStyle/>
                    <a:p>
                      <a:pPr algn="l" fontAlgn="b"/>
                      <a:r>
                        <a:rPr lang="en-US" sz="1400" b="0" i="0" u="none" strike="noStrike">
                          <a:solidFill>
                            <a:srgbClr val="000000"/>
                          </a:solidFill>
                          <a:effectLst/>
                          <a:latin typeface="Calibri"/>
                        </a:rPr>
                        <a:t> </a:t>
                      </a:r>
                    </a:p>
                  </a:txBody>
                  <a:tcPr marL="12283" marR="12283" marT="12283"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1" i="0" u="none" strike="noStrike">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408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FF22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dirty="0">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endParaRPr lang="en-US" dirty="0"/>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endParaRPr lang="en-US"/>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endParaRPr lang="en-US" dirty="0"/>
                    </a:p>
                  </a:txBody>
                  <a:tcPr marL="12283" marR="12283" marT="12283"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r>
              <a:tr h="196528">
                <a:tc>
                  <a:txBody>
                    <a:bodyPr/>
                    <a:lstStyle/>
                    <a:p>
                      <a:pPr algn="l" fontAlgn="b"/>
                      <a:r>
                        <a:rPr lang="en-US" sz="1400" b="0" i="0" u="none" strike="noStrike">
                          <a:solidFill>
                            <a:srgbClr val="000000"/>
                          </a:solidFill>
                          <a:effectLst/>
                          <a:latin typeface="Calibri"/>
                        </a:rPr>
                        <a:t> </a:t>
                      </a:r>
                    </a:p>
                  </a:txBody>
                  <a:tcPr marL="12283" marR="12283" marT="12283"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1" i="0" u="none" strike="noStrike">
                          <a:solidFill>
                            <a:srgbClr val="000000"/>
                          </a:solidFill>
                          <a:effectLst/>
                          <a:latin typeface="Calibri"/>
                        </a:rPr>
                        <a:t>Soil Loss Rate</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fi-FI" sz="1400" b="0" i="0" u="none" strike="noStrike" dirty="0">
                          <a:solidFill>
                            <a:srgbClr val="000000"/>
                          </a:solidFill>
                          <a:effectLst/>
                          <a:latin typeface="Calibri"/>
                        </a:rPr>
                        <a:t>t ha</a:t>
                      </a:r>
                      <a:r>
                        <a:rPr lang="fi-FI" sz="1400" b="0" i="0" u="none" strike="noStrike" baseline="30000" dirty="0">
                          <a:solidFill>
                            <a:srgbClr val="000000"/>
                          </a:solidFill>
                          <a:effectLst/>
                          <a:latin typeface="Calibri"/>
                        </a:rPr>
                        <a:t>-1</a:t>
                      </a:r>
                      <a:r>
                        <a:rPr lang="fi-FI" sz="1400" b="0" i="0" u="none" strike="noStrike" dirty="0">
                          <a:solidFill>
                            <a:srgbClr val="000000"/>
                          </a:solidFill>
                          <a:effectLst/>
                          <a:latin typeface="Calibri"/>
                        </a:rPr>
                        <a:t> yr</a:t>
                      </a:r>
                      <a:r>
                        <a:rPr lang="fi-FI" sz="1400" b="0" i="0" u="none" strike="noStrike" baseline="30000" dirty="0">
                          <a:solidFill>
                            <a:srgbClr val="000000"/>
                          </a:solidFill>
                          <a:effectLst/>
                          <a:latin typeface="Calibri"/>
                        </a:rPr>
                        <a:t>-1</a:t>
                      </a:r>
                      <a:endParaRPr lang="fi-FI" sz="1400" b="0" i="0" u="none" strike="noStrike" dirty="0">
                        <a:solidFill>
                          <a:srgbClr val="000000"/>
                        </a:solidFill>
                        <a:effectLst/>
                        <a:latin typeface="Calibri"/>
                      </a:endParaRP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r" fontAlgn="b"/>
                      <a:r>
                        <a:rPr lang="en-US" sz="1400" b="0" i="0" u="none" strike="noStrike">
                          <a:solidFill>
                            <a:srgbClr val="408000"/>
                          </a:solidFill>
                          <a:effectLst/>
                          <a:latin typeface="Calibri"/>
                        </a:rPr>
                        <a:t>5.9</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r" fontAlgn="b"/>
                      <a:r>
                        <a:rPr lang="en-US" sz="1400" b="0" i="0" u="none" strike="noStrike" dirty="0">
                          <a:solidFill>
                            <a:srgbClr val="FF2200"/>
                          </a:solidFill>
                          <a:effectLst/>
                          <a:latin typeface="Calibri"/>
                        </a:rPr>
                        <a:t>24.0</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r" fontAlgn="b"/>
                      <a:r>
                        <a:rPr lang="en-US" sz="1400" b="0" i="0" u="none" strike="noStrike" dirty="0">
                          <a:solidFill>
                            <a:srgbClr val="408000"/>
                          </a:solidFill>
                          <a:effectLst/>
                          <a:latin typeface="Calibri"/>
                        </a:rPr>
                        <a:t>3.5</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r" fontAlgn="b"/>
                      <a:r>
                        <a:rPr lang="en-US" sz="1400" b="0" i="0" u="none" strike="noStrike">
                          <a:solidFill>
                            <a:srgbClr val="FF2200"/>
                          </a:solidFill>
                          <a:effectLst/>
                          <a:latin typeface="Calibri"/>
                        </a:rPr>
                        <a:t>22.7</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r>
              <a:tr h="189158">
                <a:tc>
                  <a:txBody>
                    <a:bodyPr/>
                    <a:lstStyle/>
                    <a:p>
                      <a:pPr algn="l" fontAlgn="b"/>
                      <a:r>
                        <a:rPr lang="en-US" sz="1400" b="0" i="0" u="none" strike="noStrike">
                          <a:solidFill>
                            <a:srgbClr val="000000"/>
                          </a:solidFill>
                          <a:effectLst/>
                          <a:latin typeface="Calibri"/>
                        </a:rPr>
                        <a:t> </a:t>
                      </a:r>
                    </a:p>
                  </a:txBody>
                  <a:tcPr marL="12283" marR="12283" marT="12283"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1" i="0" u="none" strike="noStrike">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dirty="0">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dirty="0">
                          <a:solidFill>
                            <a:srgbClr val="408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dirty="0">
                          <a:solidFill>
                            <a:srgbClr val="FF22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dirty="0">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dirty="0">
                          <a:solidFill>
                            <a:srgbClr val="408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dirty="0">
                          <a:solidFill>
                            <a:srgbClr val="FF22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r>
              <a:tr h="189158">
                <a:tc>
                  <a:txBody>
                    <a:bodyPr/>
                    <a:lstStyle/>
                    <a:p>
                      <a:pPr algn="l" fontAlgn="b"/>
                      <a:r>
                        <a:rPr lang="en-US" sz="1400" b="0" i="0" u="none" strike="noStrike">
                          <a:solidFill>
                            <a:srgbClr val="000000"/>
                          </a:solidFill>
                          <a:effectLst/>
                          <a:latin typeface="Calibri"/>
                        </a:rPr>
                        <a:t> </a:t>
                      </a:r>
                    </a:p>
                  </a:txBody>
                  <a:tcPr marL="12283" marR="12283" marT="12283"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1" i="0" u="none" strike="noStrike">
                          <a:solidFill>
                            <a:srgbClr val="000000"/>
                          </a:solidFill>
                          <a:effectLst/>
                          <a:latin typeface="Calibri"/>
                        </a:rPr>
                        <a:t>Relative Crop Yield</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dirty="0">
                          <a:solidFill>
                            <a:srgbClr val="000000"/>
                          </a:solidFill>
                          <a:effectLst/>
                          <a:latin typeface="Calibri"/>
                        </a:rPr>
                        <a:t>%</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r" fontAlgn="b"/>
                      <a:r>
                        <a:rPr lang="en-US" sz="1400" b="0" i="0" u="none" strike="noStrike" dirty="0">
                          <a:solidFill>
                            <a:srgbClr val="408000"/>
                          </a:solidFill>
                          <a:effectLst/>
                          <a:latin typeface="Calibri"/>
                        </a:rPr>
                        <a:t>99.5</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r" fontAlgn="b"/>
                      <a:r>
                        <a:rPr lang="en-US" sz="1400" b="0" i="0" u="none" strike="noStrike">
                          <a:solidFill>
                            <a:srgbClr val="FF2200"/>
                          </a:solidFill>
                          <a:effectLst/>
                          <a:latin typeface="Calibri"/>
                        </a:rPr>
                        <a:t>83</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r" fontAlgn="b"/>
                      <a:r>
                        <a:rPr lang="en-US" sz="1400" b="0" i="0" u="none" strike="noStrike">
                          <a:solidFill>
                            <a:srgbClr val="408000"/>
                          </a:solidFill>
                          <a:effectLst/>
                          <a:latin typeface="Calibri"/>
                        </a:rPr>
                        <a:t>95</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r" fontAlgn="b"/>
                      <a:r>
                        <a:rPr lang="en-US" sz="1400" b="0" i="0" u="none" strike="noStrike" dirty="0">
                          <a:solidFill>
                            <a:srgbClr val="FF2200"/>
                          </a:solidFill>
                          <a:effectLst/>
                          <a:latin typeface="Calibri"/>
                        </a:rPr>
                        <a:t>40</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r>
              <a:tr h="189158">
                <a:tc>
                  <a:txBody>
                    <a:bodyPr/>
                    <a:lstStyle/>
                    <a:p>
                      <a:pPr algn="l" fontAlgn="b"/>
                      <a:r>
                        <a:rPr lang="en-US" sz="1400" b="0" i="0" u="none" strike="noStrike">
                          <a:solidFill>
                            <a:srgbClr val="000000"/>
                          </a:solidFill>
                          <a:effectLst/>
                          <a:latin typeface="Calibri"/>
                        </a:rPr>
                        <a:t> </a:t>
                      </a:r>
                    </a:p>
                  </a:txBody>
                  <a:tcPr marL="12283" marR="12283" marT="12283"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1" i="0" u="none" strike="noStrike" dirty="0" smtClean="0">
                          <a:solidFill>
                            <a:srgbClr val="000000"/>
                          </a:solidFill>
                          <a:effectLst/>
                          <a:latin typeface="Calibri"/>
                        </a:rPr>
                        <a:t>Crop </a:t>
                      </a:r>
                      <a:r>
                        <a:rPr lang="en-US" sz="1400" b="1" i="0" u="none" strike="noStrike" dirty="0">
                          <a:solidFill>
                            <a:srgbClr val="000000"/>
                          </a:solidFill>
                          <a:effectLst/>
                          <a:latin typeface="Calibri"/>
                        </a:rPr>
                        <a:t>Yield Loss</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dirty="0">
                          <a:solidFill>
                            <a:srgbClr val="000000"/>
                          </a:solidFill>
                          <a:effectLst/>
                          <a:latin typeface="Calibri"/>
                        </a:rPr>
                        <a:t>%</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r" fontAlgn="b"/>
                      <a:r>
                        <a:rPr lang="en-US" sz="1400" b="0" i="0" u="none" strike="noStrike" dirty="0">
                          <a:solidFill>
                            <a:srgbClr val="408000"/>
                          </a:solidFill>
                          <a:effectLst/>
                          <a:latin typeface="Calibri"/>
                        </a:rPr>
                        <a:t>0.5</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r" fontAlgn="b"/>
                      <a:r>
                        <a:rPr lang="en-US" sz="1400" b="0" i="0" u="none" strike="noStrike" dirty="0">
                          <a:solidFill>
                            <a:srgbClr val="FF2200"/>
                          </a:solidFill>
                          <a:effectLst/>
                          <a:latin typeface="Calibri"/>
                        </a:rPr>
                        <a:t>17</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dirty="0">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r" fontAlgn="b"/>
                      <a:r>
                        <a:rPr lang="en-US" sz="1400" b="0" i="0" u="none" strike="noStrike" dirty="0">
                          <a:solidFill>
                            <a:srgbClr val="408000"/>
                          </a:solidFill>
                          <a:effectLst/>
                          <a:latin typeface="Calibri"/>
                        </a:rPr>
                        <a:t>5</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r" fontAlgn="b"/>
                      <a:r>
                        <a:rPr lang="en-US" sz="1400" b="0" i="0" u="none" strike="noStrike" dirty="0">
                          <a:solidFill>
                            <a:srgbClr val="FF2200"/>
                          </a:solidFill>
                          <a:effectLst/>
                          <a:latin typeface="Calibri"/>
                        </a:rPr>
                        <a:t>60</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r>
              <a:tr h="189158">
                <a:tc>
                  <a:txBody>
                    <a:bodyPr/>
                    <a:lstStyle/>
                    <a:p>
                      <a:pPr algn="l" fontAlgn="b"/>
                      <a:r>
                        <a:rPr lang="en-US" sz="1400" b="0" i="0" u="none" strike="noStrike">
                          <a:solidFill>
                            <a:srgbClr val="000000"/>
                          </a:solidFill>
                          <a:effectLst/>
                          <a:latin typeface="Calibri"/>
                        </a:rPr>
                        <a:t> </a:t>
                      </a:r>
                    </a:p>
                  </a:txBody>
                  <a:tcPr marL="12283" marR="12283" marT="12283"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1" i="0" u="none" strike="noStrike">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dirty="0">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dirty="0">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dirty="0">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r>
              <a:tr h="189158">
                <a:tc>
                  <a:txBody>
                    <a:bodyPr/>
                    <a:lstStyle/>
                    <a:p>
                      <a:pPr algn="l" fontAlgn="b"/>
                      <a:r>
                        <a:rPr lang="en-US" sz="1400" b="0" i="0" u="none" strike="noStrike">
                          <a:solidFill>
                            <a:srgbClr val="000000"/>
                          </a:solidFill>
                          <a:effectLst/>
                          <a:latin typeface="Calibri"/>
                        </a:rPr>
                        <a:t> </a:t>
                      </a:r>
                    </a:p>
                  </a:txBody>
                  <a:tcPr marL="12283" marR="12283" marT="12283"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1" i="0" u="none" strike="noStrike">
                          <a:solidFill>
                            <a:srgbClr val="000000"/>
                          </a:solidFill>
                          <a:effectLst/>
                          <a:latin typeface="Calibri"/>
                        </a:rPr>
                        <a:t>Degraded Value</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dirty="0">
                          <a:solidFill>
                            <a:srgbClr val="000000"/>
                          </a:solidFill>
                          <a:effectLst/>
                          <a:latin typeface="Calibri"/>
                        </a:rPr>
                        <a:t>$</a:t>
                      </a:r>
                      <a:r>
                        <a:rPr lang="en-US" sz="1400" b="0" i="0" u="none" strike="noStrike" dirty="0" smtClean="0">
                          <a:solidFill>
                            <a:srgbClr val="000000"/>
                          </a:solidFill>
                          <a:effectLst/>
                          <a:latin typeface="Calibri"/>
                        </a:rPr>
                        <a:t>2016</a:t>
                      </a:r>
                      <a:endParaRPr lang="en-US" sz="1400" b="0" i="0" u="none" strike="noStrike" dirty="0">
                        <a:solidFill>
                          <a:srgbClr val="000000"/>
                        </a:solidFill>
                        <a:effectLst/>
                        <a:latin typeface="Calibri"/>
                      </a:endParaRP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r" fontAlgn="b"/>
                      <a:r>
                        <a:rPr lang="en-US" sz="1400" b="0" i="0" u="none" strike="noStrike" dirty="0">
                          <a:solidFill>
                            <a:srgbClr val="000000"/>
                          </a:solidFill>
                          <a:effectLst/>
                          <a:latin typeface="Calibri"/>
                        </a:rPr>
                        <a:t>13,570,289,116</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r" fontAlgn="b"/>
                      <a:r>
                        <a:rPr lang="en-US" sz="1400" b="0" i="0" u="none" strike="noStrike">
                          <a:solidFill>
                            <a:srgbClr val="000000"/>
                          </a:solidFill>
                          <a:effectLst/>
                          <a:latin typeface="Calibri"/>
                        </a:rPr>
                        <a:t>27,326,006,316</a:t>
                      </a:r>
                    </a:p>
                  </a:txBody>
                  <a:tcPr marL="12283" marR="12283" marT="12283"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r>
              <a:tr h="189158">
                <a:tc>
                  <a:txBody>
                    <a:bodyPr/>
                    <a:lstStyle/>
                    <a:p>
                      <a:pPr algn="l" fontAlgn="b"/>
                      <a:r>
                        <a:rPr lang="en-US" sz="1400" b="0" i="0" u="none" strike="noStrike">
                          <a:solidFill>
                            <a:srgbClr val="000000"/>
                          </a:solidFill>
                          <a:effectLst/>
                          <a:latin typeface="Calibri"/>
                        </a:rPr>
                        <a:t> </a:t>
                      </a:r>
                    </a:p>
                  </a:txBody>
                  <a:tcPr marL="12283" marR="12283" marT="12283"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1" i="0" u="none" strike="noStrike">
                          <a:solidFill>
                            <a:srgbClr val="000000"/>
                          </a:solidFill>
                          <a:effectLst/>
                          <a:latin typeface="Calibri"/>
                        </a:rPr>
                        <a:t>Non-Degraded Value</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dirty="0">
                          <a:solidFill>
                            <a:srgbClr val="000000"/>
                          </a:solidFill>
                          <a:effectLst/>
                          <a:latin typeface="Calibri"/>
                        </a:rPr>
                        <a:t>$</a:t>
                      </a:r>
                      <a:r>
                        <a:rPr lang="en-US" sz="1400" b="0" i="0" u="none" strike="noStrike" dirty="0" smtClean="0">
                          <a:solidFill>
                            <a:srgbClr val="000000"/>
                          </a:solidFill>
                          <a:effectLst/>
                          <a:latin typeface="Calibri"/>
                        </a:rPr>
                        <a:t>2016</a:t>
                      </a:r>
                      <a:endParaRPr lang="en-US" sz="1400" b="0" i="0" u="none" strike="noStrike" dirty="0">
                        <a:solidFill>
                          <a:srgbClr val="000000"/>
                        </a:solidFill>
                        <a:effectLst/>
                        <a:latin typeface="Calibri"/>
                      </a:endParaRP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r" fontAlgn="b"/>
                      <a:r>
                        <a:rPr lang="en-US" sz="1400" b="0" i="0" u="none" strike="noStrike">
                          <a:solidFill>
                            <a:srgbClr val="000000"/>
                          </a:solidFill>
                          <a:effectLst/>
                          <a:latin typeface="Calibri"/>
                        </a:rPr>
                        <a:t>14,525,640,873</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r" fontAlgn="b"/>
                      <a:r>
                        <a:rPr lang="en-US" sz="1400" b="0" i="0" u="none" strike="noStrike" dirty="0">
                          <a:solidFill>
                            <a:srgbClr val="000000"/>
                          </a:solidFill>
                          <a:effectLst/>
                          <a:latin typeface="Calibri"/>
                        </a:rPr>
                        <a:t>30,429,706,921</a:t>
                      </a:r>
                    </a:p>
                  </a:txBody>
                  <a:tcPr marL="12283" marR="12283" marT="12283"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r>
              <a:tr h="196528">
                <a:tc>
                  <a:txBody>
                    <a:bodyPr/>
                    <a:lstStyle/>
                    <a:p>
                      <a:pPr algn="l" fontAlgn="b"/>
                      <a:r>
                        <a:rPr lang="en-US" sz="1800" b="0" i="0" u="none" strike="noStrike">
                          <a:solidFill>
                            <a:srgbClr val="000000"/>
                          </a:solidFill>
                          <a:effectLst/>
                          <a:latin typeface="Calibri"/>
                        </a:rPr>
                        <a:t> </a:t>
                      </a:r>
                    </a:p>
                  </a:txBody>
                  <a:tcPr marL="12283" marR="12283" marT="12283"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800" b="1" i="0" u="none" strike="noStrike" dirty="0">
                          <a:solidFill>
                            <a:srgbClr val="000000"/>
                          </a:solidFill>
                          <a:effectLst/>
                          <a:latin typeface="Calibri"/>
                        </a:rPr>
                        <a:t>Lost Value</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400" b="0" i="0" u="none" strike="noStrike" dirty="0">
                          <a:solidFill>
                            <a:srgbClr val="000000"/>
                          </a:solidFill>
                          <a:effectLst/>
                          <a:latin typeface="Calibri"/>
                        </a:rPr>
                        <a:t>$</a:t>
                      </a:r>
                      <a:r>
                        <a:rPr lang="en-US" sz="1400" b="0" i="0" u="none" strike="noStrike" dirty="0" smtClean="0">
                          <a:solidFill>
                            <a:srgbClr val="000000"/>
                          </a:solidFill>
                          <a:effectLst/>
                          <a:latin typeface="Calibri"/>
                        </a:rPr>
                        <a:t>2016</a:t>
                      </a:r>
                      <a:endParaRPr lang="en-US" sz="1400" b="0" i="0" u="none" strike="noStrike" dirty="0">
                        <a:solidFill>
                          <a:srgbClr val="000000"/>
                        </a:solidFill>
                        <a:effectLst/>
                        <a:latin typeface="Calibri"/>
                      </a:endParaRP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800" b="1" i="0" u="none" strike="noStrike" dirty="0" smtClean="0">
                          <a:solidFill>
                            <a:srgbClr val="000000"/>
                          </a:solidFill>
                          <a:effectLst/>
                          <a:latin typeface="Calibri"/>
                        </a:rPr>
                        <a:t>$0.96 B yr</a:t>
                      </a:r>
                      <a:r>
                        <a:rPr lang="en-US" sz="1800" b="1" i="0" u="none" strike="noStrike" baseline="30000" dirty="0" smtClean="0">
                          <a:solidFill>
                            <a:srgbClr val="000000"/>
                          </a:solidFill>
                          <a:effectLst/>
                          <a:latin typeface="Calibri"/>
                        </a:rPr>
                        <a:t>-1</a:t>
                      </a:r>
                      <a:endParaRPr lang="en-US" sz="1800" b="1" i="0" u="none" strike="noStrike" baseline="30000" dirty="0">
                        <a:solidFill>
                          <a:srgbClr val="000000"/>
                        </a:solidFill>
                        <a:effectLst/>
                        <a:latin typeface="Calibri"/>
                      </a:endParaRP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600" b="1" i="0" u="none" strike="noStrike" dirty="0">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600" b="1" i="0" u="none" strike="noStrike" dirty="0">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600" b="1" i="0" u="none" strike="noStrike" dirty="0">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indent="0" algn="r" fontAlgn="b"/>
                      <a:r>
                        <a:rPr lang="en-US" sz="1800" b="1" i="0" u="none" strike="noStrike" dirty="0" smtClean="0">
                          <a:solidFill>
                            <a:srgbClr val="000000"/>
                          </a:solidFill>
                          <a:effectLst/>
                          <a:latin typeface="Calibri"/>
                        </a:rPr>
                        <a:t>$3.1B</a:t>
                      </a:r>
                      <a:r>
                        <a:rPr lang="en-US" sz="1800" b="1" i="0" u="none" strike="noStrike" baseline="0" dirty="0" smtClean="0">
                          <a:solidFill>
                            <a:srgbClr val="000000"/>
                          </a:solidFill>
                          <a:effectLst/>
                          <a:latin typeface="Calibri"/>
                        </a:rPr>
                        <a:t> yr</a:t>
                      </a:r>
                      <a:r>
                        <a:rPr lang="en-US" sz="1800" b="1" i="0" u="none" strike="noStrike" baseline="30000" dirty="0" smtClean="0">
                          <a:solidFill>
                            <a:srgbClr val="000000"/>
                          </a:solidFill>
                          <a:effectLst/>
                          <a:latin typeface="Calibri"/>
                        </a:rPr>
                        <a:t>-1</a:t>
                      </a:r>
                      <a:endParaRPr lang="en-US" sz="1800" b="1" i="0" u="none" strike="noStrike" baseline="30000" dirty="0">
                        <a:solidFill>
                          <a:srgbClr val="000000"/>
                        </a:solidFill>
                        <a:effectLst/>
                        <a:latin typeface="Calibri"/>
                      </a:endParaRPr>
                    </a:p>
                  </a:txBody>
                  <a:tcPr marL="12283" marR="12283" marT="12283"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400" b="0" i="0" u="none" strike="noStrike" dirty="0">
                          <a:solidFill>
                            <a:srgbClr val="000000"/>
                          </a:solidFill>
                          <a:effectLst/>
                          <a:latin typeface="Calibri"/>
                        </a:rPr>
                        <a:t> </a:t>
                      </a:r>
                    </a:p>
                  </a:txBody>
                  <a:tcPr marL="12283" marR="12283" marT="12283" marB="0" anchor="b">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r>
              <a:tr h="189158">
                <a:tc>
                  <a:txBody>
                    <a:bodyPr/>
                    <a:lstStyle/>
                    <a:p>
                      <a:pPr algn="l" fontAlgn="b"/>
                      <a:r>
                        <a:rPr lang="en-US" sz="1400" b="0" i="0" u="none" strike="noStrike">
                          <a:solidFill>
                            <a:srgbClr val="000000"/>
                          </a:solidFill>
                          <a:effectLst/>
                          <a:latin typeface="Calibri"/>
                        </a:rPr>
                        <a:t> </a:t>
                      </a:r>
                    </a:p>
                  </a:txBody>
                  <a:tcPr marL="12283" marR="12283" marT="12283"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chemeClr val="bg1"/>
                    </a:solidFill>
                  </a:tcPr>
                </a:tc>
                <a:tc>
                  <a:txBody>
                    <a:bodyPr/>
                    <a:lstStyle/>
                    <a:p>
                      <a:pPr algn="l" fontAlgn="b"/>
                      <a:r>
                        <a:rPr lang="en-US" sz="1400" b="0" i="0" u="none" strike="noStrike" dirty="0">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1400" b="0" i="0" u="none" strike="noStrike" dirty="0">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1400" b="0" i="0" u="none" strike="noStrike" dirty="0">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1400" b="0" i="0" u="none" strike="noStrike" dirty="0">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a:noFill/>
                    </a:lnB>
                    <a:solidFill>
                      <a:schemeClr val="bg1"/>
                    </a:solidFill>
                  </a:tcPr>
                </a:tc>
              </a:tr>
            </a:tbl>
          </a:graphicData>
        </a:graphic>
      </p:graphicFrame>
      <p:sp>
        <p:nvSpPr>
          <p:cNvPr id="3" name="Rectangle 2"/>
          <p:cNvSpPr/>
          <p:nvPr/>
        </p:nvSpPr>
        <p:spPr>
          <a:xfrm>
            <a:off x="6009845" y="5243705"/>
            <a:ext cx="2798275" cy="73383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4496691" y="5700261"/>
            <a:ext cx="1450545" cy="361577"/>
          </a:xfrm>
          <a:prstGeom prst="ellipse">
            <a:avLst/>
          </a:prstGeom>
          <a:noFill/>
          <a:ln w="50800" cmpd="sng">
            <a:solidFill>
              <a:srgbClr val="FFFF3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3978299" y="6168988"/>
            <a:ext cx="1450545" cy="361577"/>
          </a:xfrm>
          <a:prstGeom prst="ellipse">
            <a:avLst/>
          </a:prstGeom>
          <a:noFill/>
          <a:ln w="50800" cmpd="sng">
            <a:solidFill>
              <a:srgbClr val="FFFF3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228432" y="336550"/>
            <a:ext cx="8893175" cy="569387"/>
          </a:xfrm>
          <a:prstGeom prst="rect">
            <a:avLst/>
          </a:prstGeom>
          <a:noFill/>
        </p:spPr>
        <p:txBody>
          <a:bodyPr wrap="square">
            <a:spAutoFit/>
          </a:bodyPr>
          <a:lstStyle/>
          <a:p>
            <a:pPr fontAlgn="auto">
              <a:lnSpc>
                <a:spcPts val="3600"/>
              </a:lnSpc>
              <a:spcBef>
                <a:spcPts val="0"/>
              </a:spcBef>
              <a:spcAft>
                <a:spcPts val="0"/>
              </a:spcAft>
              <a:defRPr/>
            </a:pPr>
            <a:r>
              <a:rPr lang="en-CA" sz="3000" b="1" i="1" cap="small" dirty="0" smtClean="0">
                <a:solidFill>
                  <a:srgbClr val="621D08"/>
                </a:solidFill>
              </a:rPr>
              <a:t>Assessment of Cost</a:t>
            </a:r>
          </a:p>
        </p:txBody>
      </p:sp>
      <p:sp>
        <p:nvSpPr>
          <p:cNvPr id="17" name="Rectangle 16"/>
          <p:cNvSpPr/>
          <p:nvPr/>
        </p:nvSpPr>
        <p:spPr>
          <a:xfrm>
            <a:off x="487680" y="4084320"/>
            <a:ext cx="8278712" cy="3454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2705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228281" y="6133390"/>
            <a:ext cx="5698833" cy="923330"/>
          </a:xfrm>
          <a:prstGeom prst="rect">
            <a:avLst/>
          </a:prstGeom>
          <a:noFill/>
        </p:spPr>
        <p:txBody>
          <a:bodyPr wrap="none" rtlCol="0">
            <a:spAutoFit/>
          </a:bodyPr>
          <a:lstStyle/>
          <a:p>
            <a:r>
              <a:rPr lang="en-US" dirty="0">
                <a:solidFill>
                  <a:srgbClr val="FF0000"/>
                </a:solidFill>
              </a:rPr>
              <a:t>Cumulative loss up to 1971 in the order of $20-</a:t>
            </a:r>
            <a:r>
              <a:rPr lang="en-US" dirty="0" smtClean="0">
                <a:solidFill>
                  <a:srgbClr val="FF0000"/>
                </a:solidFill>
              </a:rPr>
              <a:t>30B</a:t>
            </a:r>
            <a:endParaRPr lang="en-US" dirty="0">
              <a:solidFill>
                <a:srgbClr val="FF0000"/>
              </a:solidFill>
            </a:endParaRPr>
          </a:p>
          <a:p>
            <a:r>
              <a:rPr lang="en-US" dirty="0">
                <a:solidFill>
                  <a:srgbClr val="FF0000"/>
                </a:solidFill>
              </a:rPr>
              <a:t>Cumulative loss from 1971 to </a:t>
            </a:r>
            <a:r>
              <a:rPr lang="en-US" dirty="0" smtClean="0">
                <a:solidFill>
                  <a:srgbClr val="FF0000"/>
                </a:solidFill>
              </a:rPr>
              <a:t>2011 </a:t>
            </a:r>
            <a:r>
              <a:rPr lang="en-US" dirty="0">
                <a:solidFill>
                  <a:srgbClr val="FF0000"/>
                </a:solidFill>
              </a:rPr>
              <a:t>in the </a:t>
            </a:r>
            <a:r>
              <a:rPr lang="en-US" dirty="0" smtClean="0">
                <a:solidFill>
                  <a:srgbClr val="FF0000"/>
                </a:solidFill>
              </a:rPr>
              <a:t>order of </a:t>
            </a:r>
            <a:r>
              <a:rPr lang="en-US" b="1" dirty="0">
                <a:solidFill>
                  <a:srgbClr val="FF0000"/>
                </a:solidFill>
              </a:rPr>
              <a:t>$40-</a:t>
            </a:r>
            <a:r>
              <a:rPr lang="en-US" b="1" dirty="0" smtClean="0">
                <a:solidFill>
                  <a:srgbClr val="FF0000"/>
                </a:solidFill>
              </a:rPr>
              <a:t>60B</a:t>
            </a:r>
            <a:endParaRPr lang="en-US" b="1" dirty="0">
              <a:solidFill>
                <a:srgbClr val="FF0000"/>
              </a:solidFill>
            </a:endParaRPr>
          </a:p>
          <a:p>
            <a:endParaRPr lang="en-US" dirty="0">
              <a:solidFill>
                <a:srgbClr val="FF0000"/>
              </a:solidFill>
            </a:endParaRPr>
          </a:p>
        </p:txBody>
      </p:sp>
      <p:sp>
        <p:nvSpPr>
          <p:cNvPr id="10" name="TextBox 9"/>
          <p:cNvSpPr txBox="1"/>
          <p:nvPr/>
        </p:nvSpPr>
        <p:spPr>
          <a:xfrm>
            <a:off x="294255" y="831797"/>
            <a:ext cx="8527122" cy="461665"/>
          </a:xfrm>
          <a:prstGeom prst="rect">
            <a:avLst/>
          </a:prstGeom>
          <a:noFill/>
        </p:spPr>
        <p:txBody>
          <a:bodyPr wrap="square">
            <a:spAutoFit/>
          </a:bodyPr>
          <a:lstStyle/>
          <a:p>
            <a:r>
              <a:rPr lang="en-US" sz="2400" b="1" dirty="0" smtClean="0">
                <a:solidFill>
                  <a:srgbClr val="621D08"/>
                </a:solidFill>
              </a:rPr>
              <a:t>… and Lost Value</a:t>
            </a:r>
          </a:p>
        </p:txBody>
      </p:sp>
      <p:pic>
        <p:nvPicPr>
          <p:cNvPr id="6" name="Picture 5"/>
          <p:cNvPicPr>
            <a:picLocks noChangeAspect="1"/>
          </p:cNvPicPr>
          <p:nvPr/>
        </p:nvPicPr>
        <p:blipFill>
          <a:blip r:embed="rId3"/>
          <a:stretch>
            <a:fillRect/>
          </a:stretch>
        </p:blipFill>
        <p:spPr>
          <a:xfrm>
            <a:off x="4559300" y="3416300"/>
            <a:ext cx="12700" cy="12700"/>
          </a:xfrm>
          <a:prstGeom prst="rect">
            <a:avLst/>
          </a:prstGeom>
        </p:spPr>
      </p:pic>
      <p:pic>
        <p:nvPicPr>
          <p:cNvPr id="7" name="Picture 6"/>
          <p:cNvPicPr>
            <a:picLocks noChangeAspect="1"/>
          </p:cNvPicPr>
          <p:nvPr/>
        </p:nvPicPr>
        <p:blipFill>
          <a:blip r:embed="rId3"/>
          <a:stretch>
            <a:fillRect/>
          </a:stretch>
        </p:blipFill>
        <p:spPr>
          <a:xfrm>
            <a:off x="4559300" y="3416300"/>
            <a:ext cx="12700" cy="12700"/>
          </a:xfrm>
          <a:prstGeom prst="rect">
            <a:avLst/>
          </a:prstGeom>
        </p:spPr>
      </p:pic>
      <p:pic>
        <p:nvPicPr>
          <p:cNvPr id="8" name="Picture 7"/>
          <p:cNvPicPr>
            <a:picLocks noChangeAspect="1"/>
          </p:cNvPicPr>
          <p:nvPr/>
        </p:nvPicPr>
        <p:blipFill>
          <a:blip r:embed="rId3"/>
          <a:stretch>
            <a:fillRect/>
          </a:stretch>
        </p:blipFill>
        <p:spPr>
          <a:xfrm>
            <a:off x="4559300" y="3416300"/>
            <a:ext cx="12700" cy="12700"/>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2959488645"/>
              </p:ext>
            </p:extLst>
          </p:nvPr>
        </p:nvGraphicFramePr>
        <p:xfrm>
          <a:off x="345380" y="1832477"/>
          <a:ext cx="8646322" cy="4372287"/>
        </p:xfrm>
        <a:graphic>
          <a:graphicData uri="http://schemas.openxmlformats.org/drawingml/2006/table">
            <a:tbl>
              <a:tblPr/>
              <a:tblGrid>
                <a:gridCol w="219385"/>
                <a:gridCol w="1651834"/>
                <a:gridCol w="683691"/>
                <a:gridCol w="839094"/>
                <a:gridCol w="838822"/>
                <a:gridCol w="1148541"/>
                <a:gridCol w="219385"/>
                <a:gridCol w="838822"/>
                <a:gridCol w="838822"/>
                <a:gridCol w="1148541"/>
                <a:gridCol w="219385"/>
              </a:tblGrid>
              <a:tr h="219336">
                <a:tc>
                  <a:txBody>
                    <a:bodyPr/>
                    <a:lstStyle/>
                    <a:p>
                      <a:pPr algn="l" fontAlgn="t"/>
                      <a:r>
                        <a:rPr lang="en-US" sz="1400" b="0" i="0" u="none" strike="noStrike" dirty="0">
                          <a:solidFill>
                            <a:srgbClr val="000000"/>
                          </a:solidFill>
                          <a:effectLst/>
                          <a:latin typeface="Calibri"/>
                        </a:rPr>
                        <a:t> </a:t>
                      </a:r>
                    </a:p>
                  </a:txBody>
                  <a:tcPr marL="12283" marR="12283" marT="12283" marB="0">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solidFill>
                  </a:tcPr>
                </a:tc>
                <a:tc>
                  <a:txBody>
                    <a:bodyPr/>
                    <a:lstStyle/>
                    <a:p>
                      <a:pPr algn="l" fontAlgn="t"/>
                      <a:r>
                        <a:rPr lang="en-US" sz="1400" b="0" i="0" u="none" strike="noStrike" dirty="0">
                          <a:solidFill>
                            <a:srgbClr val="000000"/>
                          </a:solidFill>
                          <a:effectLst/>
                          <a:latin typeface="Calibri"/>
                        </a:rPr>
                        <a:t> </a:t>
                      </a:r>
                    </a:p>
                  </a:txBody>
                  <a:tcPr marL="12283" marR="12283" marT="12283"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400" b="0" i="0" u="none" strike="noStrike" dirty="0">
                          <a:solidFill>
                            <a:srgbClr val="000000"/>
                          </a:solidFill>
                          <a:effectLst/>
                          <a:latin typeface="Calibri"/>
                        </a:rPr>
                        <a:t> </a:t>
                      </a:r>
                    </a:p>
                  </a:txBody>
                  <a:tcPr marL="12283" marR="12283" marT="12283"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400" b="0" i="0" u="none" strike="noStrike" dirty="0">
                          <a:solidFill>
                            <a:srgbClr val="000000"/>
                          </a:solidFill>
                          <a:effectLst/>
                          <a:latin typeface="Calibri"/>
                        </a:rPr>
                        <a:t> </a:t>
                      </a:r>
                    </a:p>
                  </a:txBody>
                  <a:tcPr marL="12283" marR="12283" marT="12283"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400" b="0" i="0" u="none" strike="noStrike">
                          <a:solidFill>
                            <a:srgbClr val="000000"/>
                          </a:solidFill>
                          <a:effectLst/>
                          <a:latin typeface="Calibri"/>
                        </a:rPr>
                        <a:t> </a:t>
                      </a:r>
                    </a:p>
                  </a:txBody>
                  <a:tcPr marL="12283" marR="12283" marT="12283"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400" b="0" i="0" u="none" strike="noStrike" dirty="0">
                          <a:solidFill>
                            <a:srgbClr val="000000"/>
                          </a:solidFill>
                          <a:effectLst/>
                          <a:latin typeface="Calibri"/>
                        </a:rPr>
                        <a:t> </a:t>
                      </a:r>
                    </a:p>
                  </a:txBody>
                  <a:tcPr marL="12283" marR="12283" marT="12283"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400" b="0" i="0" u="none" strike="noStrike">
                          <a:solidFill>
                            <a:srgbClr val="000000"/>
                          </a:solidFill>
                          <a:effectLst/>
                          <a:latin typeface="Calibri"/>
                        </a:rPr>
                        <a:t> </a:t>
                      </a:r>
                    </a:p>
                  </a:txBody>
                  <a:tcPr marL="12283" marR="12283" marT="12283"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400" b="0" i="0" u="none" strike="noStrike">
                          <a:solidFill>
                            <a:srgbClr val="000000"/>
                          </a:solidFill>
                          <a:effectLst/>
                          <a:latin typeface="Calibri"/>
                        </a:rPr>
                        <a:t> </a:t>
                      </a:r>
                    </a:p>
                  </a:txBody>
                  <a:tcPr marL="12283" marR="12283" marT="12283"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400" b="0" i="0" u="none" strike="noStrike">
                          <a:solidFill>
                            <a:srgbClr val="000000"/>
                          </a:solidFill>
                          <a:effectLst/>
                          <a:latin typeface="Calibri"/>
                        </a:rPr>
                        <a:t> </a:t>
                      </a:r>
                    </a:p>
                  </a:txBody>
                  <a:tcPr marL="12283" marR="12283" marT="12283"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400" b="0" i="0" u="none" strike="noStrike">
                          <a:solidFill>
                            <a:srgbClr val="000000"/>
                          </a:solidFill>
                          <a:effectLst/>
                          <a:latin typeface="Calibri"/>
                        </a:rPr>
                        <a:t> </a:t>
                      </a:r>
                    </a:p>
                  </a:txBody>
                  <a:tcPr marL="12283" marR="12283" marT="12283"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400" b="0" i="0" u="none" strike="noStrike">
                          <a:solidFill>
                            <a:srgbClr val="000000"/>
                          </a:solidFill>
                          <a:effectLst/>
                          <a:latin typeface="Calibri"/>
                        </a:rPr>
                        <a:t> </a:t>
                      </a:r>
                    </a:p>
                  </a:txBody>
                  <a:tcPr marL="12283" marR="12283" marT="12283" marB="0">
                    <a:lnL w="6350" cap="flat" cmpd="sng" algn="ctr">
                      <a:solidFill>
                        <a:srgbClr val="FFFFFF"/>
                      </a:solidFill>
                      <a:prstDash val="solid"/>
                      <a:round/>
                      <a:headEnd type="none" w="med" len="med"/>
                      <a:tailEnd type="none" w="med" len="med"/>
                    </a:lnL>
                    <a:lnR>
                      <a:noFill/>
                    </a:lnR>
                    <a:lnT>
                      <a:noFill/>
                    </a:lnT>
                    <a:lnB w="6350" cap="flat" cmpd="sng" algn="ctr">
                      <a:solidFill>
                        <a:srgbClr val="FFFFFF"/>
                      </a:solidFill>
                      <a:prstDash val="solid"/>
                      <a:round/>
                      <a:headEnd type="none" w="med" len="med"/>
                      <a:tailEnd type="none" w="med" len="med"/>
                    </a:lnB>
                    <a:solidFill>
                      <a:schemeClr val="bg1"/>
                    </a:solidFill>
                  </a:tcPr>
                </a:tc>
              </a:tr>
              <a:tr h="219336">
                <a:tc>
                  <a:txBody>
                    <a:bodyPr/>
                    <a:lstStyle/>
                    <a:p>
                      <a:pPr algn="l" fontAlgn="b"/>
                      <a:r>
                        <a:rPr lang="en-US" sz="1400" b="0" i="0" u="none" strike="noStrike">
                          <a:solidFill>
                            <a:srgbClr val="000000"/>
                          </a:solidFill>
                          <a:effectLst/>
                          <a:latin typeface="Calibri"/>
                        </a:rPr>
                        <a:t> </a:t>
                      </a:r>
                    </a:p>
                  </a:txBody>
                  <a:tcPr marL="12283" marR="12283" marT="12283"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1" i="0" u="none" strike="noStrike">
                          <a:solidFill>
                            <a:srgbClr val="000000"/>
                          </a:solidFill>
                          <a:effectLst/>
                          <a:latin typeface="Calibri"/>
                        </a:rPr>
                        <a:t>1971</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400" b="1" i="0" u="none" strike="noStrike">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400" b="1" i="0" u="none" strike="noStrike">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400" b="1" i="0" u="none" strike="noStrike" dirty="0">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1400" b="1" i="0" u="none" strike="noStrike">
                          <a:solidFill>
                            <a:srgbClr val="000000"/>
                          </a:solidFill>
                          <a:effectLst/>
                          <a:latin typeface="Calibri"/>
                        </a:rPr>
                        <a:t>2011</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400" b="1" i="0" u="none" strike="noStrike">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400" b="1" i="0" u="none" strike="noStrike">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r>
              <a:tr h="841526">
                <a:tc>
                  <a:txBody>
                    <a:bodyPr/>
                    <a:lstStyle/>
                    <a:p>
                      <a:pPr algn="l" fontAlgn="b"/>
                      <a:r>
                        <a:rPr lang="en-US" sz="1400" b="0" i="0" u="none" strike="noStrike">
                          <a:solidFill>
                            <a:srgbClr val="000000"/>
                          </a:solidFill>
                          <a:effectLst/>
                          <a:latin typeface="Calibri"/>
                        </a:rPr>
                        <a:t> </a:t>
                      </a:r>
                    </a:p>
                  </a:txBody>
                  <a:tcPr marL="12283" marR="12283" marT="12283"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400" b="0" i="0" u="none" strike="noStrike" dirty="0">
                          <a:solidFill>
                            <a:srgbClr val="000000"/>
                          </a:solidFill>
                          <a:effectLst/>
                          <a:latin typeface="Calibri"/>
                        </a:rPr>
                        <a:t>Units</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400" b="1" i="0" u="none" strike="noStrike" dirty="0">
                          <a:solidFill>
                            <a:srgbClr val="408000"/>
                          </a:solidFill>
                          <a:effectLst/>
                          <a:latin typeface="Calibri"/>
                        </a:rPr>
                        <a:t>Low-Eroding Cropland </a:t>
                      </a:r>
                      <a:r>
                        <a:rPr lang="en-US" sz="1400" b="1" i="0" u="none" strike="noStrike" dirty="0" smtClean="0">
                          <a:solidFill>
                            <a:srgbClr val="408000"/>
                          </a:solidFill>
                          <a:effectLst/>
                          <a:latin typeface="Calibri"/>
                        </a:rPr>
                        <a:t>(N-</a:t>
                      </a:r>
                      <a:r>
                        <a:rPr lang="en-US" sz="1400" b="1" i="0" u="none" strike="noStrike" dirty="0">
                          <a:solidFill>
                            <a:srgbClr val="408000"/>
                          </a:solidFill>
                          <a:effectLst/>
                          <a:latin typeface="Calibri"/>
                        </a:rPr>
                        <a:t>L)</a:t>
                      </a:r>
                    </a:p>
                  </a:txBody>
                  <a:tcPr marL="12283" marR="12283" marT="12283"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400" b="1" i="0" u="none" strike="noStrike" dirty="0">
                          <a:solidFill>
                            <a:srgbClr val="FF2200"/>
                          </a:solidFill>
                          <a:effectLst/>
                          <a:latin typeface="Calibri"/>
                        </a:rPr>
                        <a:t>High-Eroding Cropland (M-VH)</a:t>
                      </a:r>
                    </a:p>
                  </a:txBody>
                  <a:tcPr marL="12283" marR="12283" marT="12283"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400" b="1" i="0" u="none" strike="noStrike" dirty="0">
                          <a:solidFill>
                            <a:srgbClr val="000000"/>
                          </a:solidFill>
                          <a:effectLst/>
                          <a:latin typeface="Calibri"/>
                        </a:rPr>
                        <a:t>Total </a:t>
                      </a:r>
                    </a:p>
                  </a:txBody>
                  <a:tcPr marL="12283" marR="12283" marT="12283"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400" b="1" i="0" u="none" strike="noStrike" dirty="0">
                          <a:solidFill>
                            <a:srgbClr val="000000"/>
                          </a:solidFill>
                          <a:effectLst/>
                          <a:latin typeface="Calibri"/>
                        </a:rPr>
                        <a:t> </a:t>
                      </a:r>
                    </a:p>
                  </a:txBody>
                  <a:tcPr marL="12283" marR="12283" marT="12283"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400" b="1" i="0" u="none" strike="noStrike" dirty="0">
                          <a:solidFill>
                            <a:srgbClr val="408000"/>
                          </a:solidFill>
                          <a:effectLst/>
                          <a:latin typeface="Calibri"/>
                        </a:rPr>
                        <a:t>Low-Eroding Cropland </a:t>
                      </a:r>
                      <a:r>
                        <a:rPr lang="en-US" sz="1400" b="1" i="0" u="none" strike="noStrike" dirty="0" smtClean="0">
                          <a:solidFill>
                            <a:srgbClr val="408000"/>
                          </a:solidFill>
                          <a:effectLst/>
                          <a:latin typeface="Calibri"/>
                        </a:rPr>
                        <a:t>(N-</a:t>
                      </a:r>
                      <a:r>
                        <a:rPr lang="en-US" sz="1400" b="1" i="0" u="none" strike="noStrike" dirty="0">
                          <a:solidFill>
                            <a:srgbClr val="408000"/>
                          </a:solidFill>
                          <a:effectLst/>
                          <a:latin typeface="Calibri"/>
                        </a:rPr>
                        <a:t>L)</a:t>
                      </a:r>
                    </a:p>
                  </a:txBody>
                  <a:tcPr marL="12283" marR="12283" marT="12283"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400" b="1" i="0" u="none" strike="noStrike" dirty="0">
                          <a:solidFill>
                            <a:srgbClr val="FF2200"/>
                          </a:solidFill>
                          <a:effectLst/>
                          <a:latin typeface="Calibri"/>
                        </a:rPr>
                        <a:t>High-Eroding Cropland (M-VH)</a:t>
                      </a:r>
                    </a:p>
                  </a:txBody>
                  <a:tcPr marL="12283" marR="12283" marT="12283"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400" b="1" i="0" u="none" strike="noStrike" dirty="0">
                          <a:solidFill>
                            <a:srgbClr val="000000"/>
                          </a:solidFill>
                          <a:effectLst/>
                          <a:latin typeface="Calibri"/>
                        </a:rPr>
                        <a:t>Total </a:t>
                      </a:r>
                    </a:p>
                  </a:txBody>
                  <a:tcPr marL="12283" marR="12283" marT="12283"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r>
              <a:tr h="219336">
                <a:tc>
                  <a:txBody>
                    <a:bodyPr/>
                    <a:lstStyle/>
                    <a:p>
                      <a:pPr algn="l" fontAlgn="b"/>
                      <a:r>
                        <a:rPr lang="en-US" sz="1400" b="0" i="0" u="none" strike="noStrike">
                          <a:solidFill>
                            <a:srgbClr val="000000"/>
                          </a:solidFill>
                          <a:effectLst/>
                          <a:latin typeface="Calibri"/>
                        </a:rPr>
                        <a:t> </a:t>
                      </a:r>
                    </a:p>
                  </a:txBody>
                  <a:tcPr marL="12283" marR="12283" marT="12283"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1" i="0" u="none" strike="noStrike">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dirty="0">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r>
              <a:tr h="219336">
                <a:tc>
                  <a:txBody>
                    <a:bodyPr/>
                    <a:lstStyle/>
                    <a:p>
                      <a:pPr algn="l" fontAlgn="b"/>
                      <a:r>
                        <a:rPr lang="en-US" sz="1400" b="0" i="0" u="none" strike="noStrike">
                          <a:solidFill>
                            <a:srgbClr val="000000"/>
                          </a:solidFill>
                          <a:effectLst/>
                          <a:latin typeface="Calibri"/>
                        </a:rPr>
                        <a:t> </a:t>
                      </a:r>
                    </a:p>
                  </a:txBody>
                  <a:tcPr marL="12283" marR="12283" marT="12283"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1" i="0" u="none" strike="noStrike">
                          <a:solidFill>
                            <a:srgbClr val="000000"/>
                          </a:solidFill>
                          <a:effectLst/>
                          <a:latin typeface="Calibri"/>
                        </a:rPr>
                        <a:t>Cropland Area</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a:rPr>
                        <a:t>ha</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r" fontAlgn="b"/>
                      <a:r>
                        <a:rPr lang="en-US" sz="1400" b="0" i="0" u="none" strike="noStrike" dirty="0">
                          <a:solidFill>
                            <a:srgbClr val="408000"/>
                          </a:solidFill>
                          <a:effectLst/>
                          <a:latin typeface="Calibri"/>
                        </a:rPr>
                        <a:t>25,149,351</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r" fontAlgn="b"/>
                      <a:r>
                        <a:rPr lang="en-US" sz="1400" b="0" i="0" u="none" strike="noStrike" dirty="0">
                          <a:solidFill>
                            <a:srgbClr val="FF2200"/>
                          </a:solidFill>
                          <a:effectLst/>
                          <a:latin typeface="Calibri"/>
                        </a:rPr>
                        <a:t>14,663,025</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r" fontAlgn="b"/>
                      <a:r>
                        <a:rPr lang="en-US" sz="1400" b="0" i="0" u="none" strike="noStrike">
                          <a:solidFill>
                            <a:srgbClr val="000000"/>
                          </a:solidFill>
                          <a:effectLst/>
                          <a:latin typeface="Calibri"/>
                        </a:rPr>
                        <a:t>39,812,376</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r" fontAlgn="b"/>
                      <a:r>
                        <a:rPr lang="en-US" sz="1400" b="0" i="0" u="none" strike="noStrike" dirty="0">
                          <a:solidFill>
                            <a:srgbClr val="408000"/>
                          </a:solidFill>
                          <a:effectLst/>
                          <a:latin typeface="Calibri"/>
                        </a:rPr>
                        <a:t>35,211,104</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r" fontAlgn="b"/>
                      <a:r>
                        <a:rPr lang="en-US" sz="1400" b="0" i="0" u="none" strike="noStrike" dirty="0">
                          <a:solidFill>
                            <a:srgbClr val="FF2200"/>
                          </a:solidFill>
                          <a:effectLst/>
                          <a:latin typeface="Calibri"/>
                        </a:rPr>
                        <a:t>3,676,329</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r" fontAlgn="b"/>
                      <a:r>
                        <a:rPr lang="en-US" sz="1400" b="0" i="0" u="none" strike="noStrike">
                          <a:solidFill>
                            <a:srgbClr val="000000"/>
                          </a:solidFill>
                          <a:effectLst/>
                          <a:latin typeface="Calibri"/>
                        </a:rPr>
                        <a:t>38,887,434</a:t>
                      </a:r>
                    </a:p>
                  </a:txBody>
                  <a:tcPr marL="12283" marR="12283" marT="12283"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r>
              <a:tr h="219336">
                <a:tc>
                  <a:txBody>
                    <a:bodyPr/>
                    <a:lstStyle/>
                    <a:p>
                      <a:pPr algn="l" fontAlgn="b"/>
                      <a:r>
                        <a:rPr lang="en-US" sz="1400" b="0" i="0" u="none" strike="noStrike">
                          <a:solidFill>
                            <a:srgbClr val="000000"/>
                          </a:solidFill>
                          <a:effectLst/>
                          <a:latin typeface="Calibri"/>
                        </a:rPr>
                        <a:t> </a:t>
                      </a:r>
                    </a:p>
                  </a:txBody>
                  <a:tcPr marL="12283" marR="12283" marT="12283"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1" i="0" u="none" strike="noStrike">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a:rPr>
                        <a:t>%</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r" fontAlgn="b"/>
                      <a:r>
                        <a:rPr lang="en-US" sz="1400" b="0" i="0" u="none" strike="noStrike" dirty="0">
                          <a:solidFill>
                            <a:srgbClr val="408000"/>
                          </a:solidFill>
                          <a:effectLst/>
                          <a:latin typeface="Calibri"/>
                        </a:rPr>
                        <a:t>63.2</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r" fontAlgn="b"/>
                      <a:r>
                        <a:rPr lang="en-US" sz="1400" b="0" i="0" u="none" strike="noStrike" dirty="0">
                          <a:solidFill>
                            <a:srgbClr val="FF2200"/>
                          </a:solidFill>
                          <a:effectLst/>
                          <a:latin typeface="Calibri"/>
                        </a:rPr>
                        <a:t>36.8</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r" fontAlgn="b"/>
                      <a:r>
                        <a:rPr lang="en-US" sz="1400" b="0" i="0" u="none" strike="noStrike">
                          <a:solidFill>
                            <a:srgbClr val="000000"/>
                          </a:solidFill>
                          <a:effectLst/>
                          <a:latin typeface="Calibri"/>
                        </a:rPr>
                        <a:t>100</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r" fontAlgn="b"/>
                      <a:r>
                        <a:rPr lang="en-US" sz="1400" b="0" i="0" u="none" strike="noStrike" dirty="0">
                          <a:solidFill>
                            <a:srgbClr val="408000"/>
                          </a:solidFill>
                          <a:effectLst/>
                          <a:latin typeface="Calibri"/>
                        </a:rPr>
                        <a:t>90.5</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r" fontAlgn="b"/>
                      <a:r>
                        <a:rPr lang="en-US" sz="1400" b="0" i="0" u="none" strike="noStrike" dirty="0">
                          <a:solidFill>
                            <a:srgbClr val="FF2200"/>
                          </a:solidFill>
                          <a:effectLst/>
                          <a:latin typeface="Calibri"/>
                        </a:rPr>
                        <a:t>9.5</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r" fontAlgn="b"/>
                      <a:r>
                        <a:rPr lang="en-US" sz="1400" b="0" i="0" u="none" strike="noStrike">
                          <a:solidFill>
                            <a:srgbClr val="000000"/>
                          </a:solidFill>
                          <a:effectLst/>
                          <a:latin typeface="Calibri"/>
                        </a:rPr>
                        <a:t>100</a:t>
                      </a:r>
                    </a:p>
                  </a:txBody>
                  <a:tcPr marL="12283" marR="12283" marT="12283"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r>
              <a:tr h="278593">
                <a:tc>
                  <a:txBody>
                    <a:bodyPr/>
                    <a:lstStyle/>
                    <a:p>
                      <a:pPr algn="l" fontAlgn="b"/>
                      <a:r>
                        <a:rPr lang="en-US" sz="1400" b="0" i="0" u="none" strike="noStrike">
                          <a:solidFill>
                            <a:srgbClr val="000000"/>
                          </a:solidFill>
                          <a:effectLst/>
                          <a:latin typeface="Calibri"/>
                        </a:rPr>
                        <a:t> </a:t>
                      </a:r>
                    </a:p>
                  </a:txBody>
                  <a:tcPr marL="12283" marR="12283" marT="12283"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1" i="0" u="none" strike="noStrike">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408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FF22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dirty="0">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endParaRPr lang="en-US" dirty="0"/>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endParaRPr lang="en-US" dirty="0"/>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r>
              <a:tr h="219336">
                <a:tc>
                  <a:txBody>
                    <a:bodyPr/>
                    <a:lstStyle/>
                    <a:p>
                      <a:pPr algn="l" fontAlgn="b"/>
                      <a:r>
                        <a:rPr lang="en-US" sz="1400" b="0" i="0" u="none" strike="noStrike">
                          <a:solidFill>
                            <a:srgbClr val="000000"/>
                          </a:solidFill>
                          <a:effectLst/>
                          <a:latin typeface="Calibri"/>
                        </a:rPr>
                        <a:t> </a:t>
                      </a:r>
                    </a:p>
                  </a:txBody>
                  <a:tcPr marL="12283" marR="12283" marT="12283"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1" i="0" u="none" strike="noStrike">
                          <a:solidFill>
                            <a:srgbClr val="000000"/>
                          </a:solidFill>
                          <a:effectLst/>
                          <a:latin typeface="Calibri"/>
                        </a:rPr>
                        <a:t>Soil Loss Rate</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fi-FI" sz="1400" b="0" i="0" u="none" strike="noStrike">
                          <a:solidFill>
                            <a:srgbClr val="000000"/>
                          </a:solidFill>
                          <a:effectLst/>
                          <a:latin typeface="Calibri"/>
                        </a:rPr>
                        <a:t>t ha</a:t>
                      </a:r>
                      <a:r>
                        <a:rPr lang="fi-FI" sz="1400" b="0" i="0" u="none" strike="noStrike" baseline="30000">
                          <a:solidFill>
                            <a:srgbClr val="000000"/>
                          </a:solidFill>
                          <a:effectLst/>
                          <a:latin typeface="Calibri"/>
                        </a:rPr>
                        <a:t>-1</a:t>
                      </a:r>
                      <a:r>
                        <a:rPr lang="fi-FI" sz="1400" b="0" i="0" u="none" strike="noStrike">
                          <a:solidFill>
                            <a:srgbClr val="000000"/>
                          </a:solidFill>
                          <a:effectLst/>
                          <a:latin typeface="Calibri"/>
                        </a:rPr>
                        <a:t> yr</a:t>
                      </a:r>
                      <a:r>
                        <a:rPr lang="fi-FI" sz="1400" b="0" i="0" u="none" strike="noStrike" baseline="30000">
                          <a:solidFill>
                            <a:srgbClr val="000000"/>
                          </a:solidFill>
                          <a:effectLst/>
                          <a:latin typeface="Calibri"/>
                        </a:rPr>
                        <a:t>-1</a:t>
                      </a:r>
                      <a:endParaRPr lang="fi-FI" sz="1400" b="0" i="0" u="none" strike="noStrike">
                        <a:solidFill>
                          <a:srgbClr val="000000"/>
                        </a:solidFill>
                        <a:effectLst/>
                        <a:latin typeface="Calibri"/>
                      </a:endParaRP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r" fontAlgn="b"/>
                      <a:r>
                        <a:rPr lang="en-US" sz="1400" b="0" i="0" u="none" strike="noStrike">
                          <a:solidFill>
                            <a:srgbClr val="408000"/>
                          </a:solidFill>
                          <a:effectLst/>
                          <a:latin typeface="Calibri"/>
                        </a:rPr>
                        <a:t>5.9</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r" fontAlgn="b"/>
                      <a:r>
                        <a:rPr lang="en-US" sz="1400" b="0" i="0" u="none" strike="noStrike" dirty="0">
                          <a:solidFill>
                            <a:srgbClr val="FF2200"/>
                          </a:solidFill>
                          <a:effectLst/>
                          <a:latin typeface="Calibri"/>
                        </a:rPr>
                        <a:t>24.0</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r" fontAlgn="b"/>
                      <a:r>
                        <a:rPr lang="en-US" sz="1400" b="0" i="0" u="none" strike="noStrike" dirty="0">
                          <a:solidFill>
                            <a:srgbClr val="408000"/>
                          </a:solidFill>
                          <a:effectLst/>
                          <a:latin typeface="Calibri"/>
                        </a:rPr>
                        <a:t>3.5</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r" fontAlgn="b"/>
                      <a:r>
                        <a:rPr lang="en-US" sz="1400" b="0" i="0" u="none" strike="noStrike">
                          <a:solidFill>
                            <a:srgbClr val="FF2200"/>
                          </a:solidFill>
                          <a:effectLst/>
                          <a:latin typeface="Calibri"/>
                        </a:rPr>
                        <a:t>22.7</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r>
              <a:tr h="219336">
                <a:tc>
                  <a:txBody>
                    <a:bodyPr/>
                    <a:lstStyle/>
                    <a:p>
                      <a:pPr algn="l" fontAlgn="b"/>
                      <a:r>
                        <a:rPr lang="en-US" sz="1400" b="0" i="0" u="none" strike="noStrike">
                          <a:solidFill>
                            <a:srgbClr val="000000"/>
                          </a:solidFill>
                          <a:effectLst/>
                          <a:latin typeface="Calibri"/>
                        </a:rPr>
                        <a:t> </a:t>
                      </a:r>
                    </a:p>
                  </a:txBody>
                  <a:tcPr marL="12283" marR="12283" marT="12283"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1" i="0" u="none" strike="noStrike">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dirty="0">
                          <a:solidFill>
                            <a:srgbClr val="408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dirty="0">
                          <a:solidFill>
                            <a:srgbClr val="FF22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dirty="0">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dirty="0">
                          <a:solidFill>
                            <a:srgbClr val="408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dirty="0">
                          <a:solidFill>
                            <a:srgbClr val="FF22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r>
              <a:tr h="219336">
                <a:tc>
                  <a:txBody>
                    <a:bodyPr/>
                    <a:lstStyle/>
                    <a:p>
                      <a:pPr algn="l" fontAlgn="b"/>
                      <a:r>
                        <a:rPr lang="en-US" sz="1400" b="0" i="0" u="none" strike="noStrike">
                          <a:solidFill>
                            <a:srgbClr val="000000"/>
                          </a:solidFill>
                          <a:effectLst/>
                          <a:latin typeface="Calibri"/>
                        </a:rPr>
                        <a:t> </a:t>
                      </a:r>
                    </a:p>
                  </a:txBody>
                  <a:tcPr marL="12283" marR="12283" marT="12283"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1" i="0" u="none" strike="noStrike">
                          <a:solidFill>
                            <a:srgbClr val="000000"/>
                          </a:solidFill>
                          <a:effectLst/>
                          <a:latin typeface="Calibri"/>
                        </a:rPr>
                        <a:t>Relative Crop Yield</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a:rPr>
                        <a:t>%</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r" fontAlgn="b"/>
                      <a:r>
                        <a:rPr lang="en-US" sz="1400" b="0" i="0" u="none" strike="noStrike" dirty="0">
                          <a:solidFill>
                            <a:srgbClr val="408000"/>
                          </a:solidFill>
                          <a:effectLst/>
                          <a:latin typeface="Calibri"/>
                        </a:rPr>
                        <a:t>99.5</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r" fontAlgn="b"/>
                      <a:r>
                        <a:rPr lang="en-US" sz="1400" b="0" i="0" u="none" strike="noStrike">
                          <a:solidFill>
                            <a:srgbClr val="FF2200"/>
                          </a:solidFill>
                          <a:effectLst/>
                          <a:latin typeface="Calibri"/>
                        </a:rPr>
                        <a:t>83</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r" fontAlgn="b"/>
                      <a:r>
                        <a:rPr lang="en-US" sz="1400" b="0" i="0" u="none" strike="noStrike">
                          <a:solidFill>
                            <a:srgbClr val="408000"/>
                          </a:solidFill>
                          <a:effectLst/>
                          <a:latin typeface="Calibri"/>
                        </a:rPr>
                        <a:t>95</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r" fontAlgn="b"/>
                      <a:r>
                        <a:rPr lang="en-US" sz="1400" b="0" i="0" u="none" strike="noStrike" dirty="0">
                          <a:solidFill>
                            <a:srgbClr val="FF2200"/>
                          </a:solidFill>
                          <a:effectLst/>
                          <a:latin typeface="Calibri"/>
                        </a:rPr>
                        <a:t>40</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r>
              <a:tr h="219336">
                <a:tc>
                  <a:txBody>
                    <a:bodyPr/>
                    <a:lstStyle/>
                    <a:p>
                      <a:pPr algn="l" fontAlgn="b"/>
                      <a:r>
                        <a:rPr lang="en-US" sz="1400" b="0" i="0" u="none" strike="noStrike">
                          <a:solidFill>
                            <a:srgbClr val="000000"/>
                          </a:solidFill>
                          <a:effectLst/>
                          <a:latin typeface="Calibri"/>
                        </a:rPr>
                        <a:t> </a:t>
                      </a:r>
                    </a:p>
                  </a:txBody>
                  <a:tcPr marL="12283" marR="12283" marT="12283"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1" i="0" u="none" strike="noStrike" dirty="0" smtClean="0">
                          <a:solidFill>
                            <a:srgbClr val="000000"/>
                          </a:solidFill>
                          <a:effectLst/>
                          <a:latin typeface="Calibri"/>
                        </a:rPr>
                        <a:t>Crop </a:t>
                      </a:r>
                      <a:r>
                        <a:rPr lang="en-US" sz="1400" b="1" i="0" u="none" strike="noStrike" dirty="0">
                          <a:solidFill>
                            <a:srgbClr val="000000"/>
                          </a:solidFill>
                          <a:effectLst/>
                          <a:latin typeface="Calibri"/>
                        </a:rPr>
                        <a:t>Yield Loss</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a:rPr>
                        <a:t>%</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r" fontAlgn="b"/>
                      <a:r>
                        <a:rPr lang="en-US" sz="1400" b="0" i="0" u="none" strike="noStrike" dirty="0">
                          <a:solidFill>
                            <a:srgbClr val="408000"/>
                          </a:solidFill>
                          <a:effectLst/>
                          <a:latin typeface="Calibri"/>
                        </a:rPr>
                        <a:t>0.5</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r" fontAlgn="b"/>
                      <a:r>
                        <a:rPr lang="en-US" sz="1400" b="0" i="0" u="none" strike="noStrike" dirty="0">
                          <a:solidFill>
                            <a:srgbClr val="FF2200"/>
                          </a:solidFill>
                          <a:effectLst/>
                          <a:latin typeface="Calibri"/>
                        </a:rPr>
                        <a:t>17</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dirty="0">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r" fontAlgn="b"/>
                      <a:r>
                        <a:rPr lang="en-US" sz="1400" b="0" i="0" u="none" strike="noStrike" dirty="0">
                          <a:solidFill>
                            <a:srgbClr val="408000"/>
                          </a:solidFill>
                          <a:effectLst/>
                          <a:latin typeface="Calibri"/>
                        </a:rPr>
                        <a:t>5</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r" fontAlgn="b"/>
                      <a:r>
                        <a:rPr lang="en-US" sz="1400" b="0" i="0" u="none" strike="noStrike" dirty="0">
                          <a:solidFill>
                            <a:srgbClr val="FF2200"/>
                          </a:solidFill>
                          <a:effectLst/>
                          <a:latin typeface="Calibri"/>
                        </a:rPr>
                        <a:t>60</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r>
              <a:tr h="219336">
                <a:tc>
                  <a:txBody>
                    <a:bodyPr/>
                    <a:lstStyle/>
                    <a:p>
                      <a:pPr algn="l" fontAlgn="b"/>
                      <a:r>
                        <a:rPr lang="en-US" sz="1400" b="0" i="0" u="none" strike="noStrike">
                          <a:solidFill>
                            <a:srgbClr val="000000"/>
                          </a:solidFill>
                          <a:effectLst/>
                          <a:latin typeface="Calibri"/>
                        </a:rPr>
                        <a:t> </a:t>
                      </a:r>
                    </a:p>
                  </a:txBody>
                  <a:tcPr marL="12283" marR="12283" marT="12283"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1" i="0" u="none" strike="noStrike">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dirty="0">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dirty="0">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r>
              <a:tr h="219336">
                <a:tc>
                  <a:txBody>
                    <a:bodyPr/>
                    <a:lstStyle/>
                    <a:p>
                      <a:pPr algn="l" fontAlgn="b"/>
                      <a:r>
                        <a:rPr lang="en-US" sz="1400" b="0" i="0" u="none" strike="noStrike">
                          <a:solidFill>
                            <a:srgbClr val="000000"/>
                          </a:solidFill>
                          <a:effectLst/>
                          <a:latin typeface="Calibri"/>
                        </a:rPr>
                        <a:t> </a:t>
                      </a:r>
                    </a:p>
                  </a:txBody>
                  <a:tcPr marL="12283" marR="12283" marT="12283"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1" i="0" u="none" strike="noStrike">
                          <a:solidFill>
                            <a:srgbClr val="000000"/>
                          </a:solidFill>
                          <a:effectLst/>
                          <a:latin typeface="Calibri"/>
                        </a:rPr>
                        <a:t>Degraded Value</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dirty="0">
                          <a:solidFill>
                            <a:srgbClr val="000000"/>
                          </a:solidFill>
                          <a:effectLst/>
                          <a:latin typeface="Calibri"/>
                        </a:rPr>
                        <a:t>$</a:t>
                      </a:r>
                      <a:r>
                        <a:rPr lang="en-US" sz="1400" b="0" i="0" u="none" strike="noStrike" dirty="0" smtClean="0">
                          <a:solidFill>
                            <a:srgbClr val="000000"/>
                          </a:solidFill>
                          <a:effectLst/>
                          <a:latin typeface="Calibri"/>
                        </a:rPr>
                        <a:t>2016</a:t>
                      </a:r>
                      <a:endParaRPr lang="en-US" sz="1400" b="0" i="0" u="none" strike="noStrike" dirty="0">
                        <a:solidFill>
                          <a:srgbClr val="000000"/>
                        </a:solidFill>
                        <a:effectLst/>
                        <a:latin typeface="Calibri"/>
                      </a:endParaRP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r" fontAlgn="b"/>
                      <a:r>
                        <a:rPr lang="en-US" sz="1400" b="0" i="0" u="none" strike="noStrike" dirty="0">
                          <a:solidFill>
                            <a:srgbClr val="000000"/>
                          </a:solidFill>
                          <a:effectLst/>
                          <a:latin typeface="Calibri"/>
                        </a:rPr>
                        <a:t>13,570,289,116</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r" fontAlgn="b"/>
                      <a:r>
                        <a:rPr lang="en-US" sz="1400" b="0" i="0" u="none" strike="noStrike">
                          <a:solidFill>
                            <a:srgbClr val="000000"/>
                          </a:solidFill>
                          <a:effectLst/>
                          <a:latin typeface="Calibri"/>
                        </a:rPr>
                        <a:t>27,326,006,316</a:t>
                      </a:r>
                    </a:p>
                  </a:txBody>
                  <a:tcPr marL="12283" marR="12283" marT="12283"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r>
              <a:tr h="219336">
                <a:tc>
                  <a:txBody>
                    <a:bodyPr/>
                    <a:lstStyle/>
                    <a:p>
                      <a:pPr algn="l" fontAlgn="b"/>
                      <a:r>
                        <a:rPr lang="en-US" sz="1400" b="0" i="0" u="none" strike="noStrike">
                          <a:solidFill>
                            <a:srgbClr val="000000"/>
                          </a:solidFill>
                          <a:effectLst/>
                          <a:latin typeface="Calibri"/>
                        </a:rPr>
                        <a:t> </a:t>
                      </a:r>
                    </a:p>
                  </a:txBody>
                  <a:tcPr marL="12283" marR="12283" marT="12283"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1" i="0" u="none" strike="noStrike">
                          <a:solidFill>
                            <a:srgbClr val="000000"/>
                          </a:solidFill>
                          <a:effectLst/>
                          <a:latin typeface="Calibri"/>
                        </a:rPr>
                        <a:t>Non-Degraded Value</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dirty="0">
                          <a:solidFill>
                            <a:srgbClr val="000000"/>
                          </a:solidFill>
                          <a:effectLst/>
                          <a:latin typeface="Calibri"/>
                        </a:rPr>
                        <a:t>$</a:t>
                      </a:r>
                      <a:r>
                        <a:rPr lang="en-US" sz="1400" b="0" i="0" u="none" strike="noStrike" dirty="0" smtClean="0">
                          <a:solidFill>
                            <a:srgbClr val="000000"/>
                          </a:solidFill>
                          <a:effectLst/>
                          <a:latin typeface="Calibri"/>
                        </a:rPr>
                        <a:t>2016</a:t>
                      </a:r>
                      <a:endParaRPr lang="en-US" sz="1400" b="0" i="0" u="none" strike="noStrike" dirty="0">
                        <a:solidFill>
                          <a:srgbClr val="000000"/>
                        </a:solidFill>
                        <a:effectLst/>
                        <a:latin typeface="Calibri"/>
                      </a:endParaRP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r" fontAlgn="b"/>
                      <a:r>
                        <a:rPr lang="en-US" sz="1400" b="0" i="0" u="none" strike="noStrike">
                          <a:solidFill>
                            <a:srgbClr val="000000"/>
                          </a:solidFill>
                          <a:effectLst/>
                          <a:latin typeface="Calibri"/>
                        </a:rPr>
                        <a:t>14,525,640,873</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r" fontAlgn="b"/>
                      <a:r>
                        <a:rPr lang="en-US" sz="1400" b="0" i="0" u="none" strike="noStrike" dirty="0">
                          <a:solidFill>
                            <a:srgbClr val="000000"/>
                          </a:solidFill>
                          <a:effectLst/>
                          <a:latin typeface="Calibri"/>
                        </a:rPr>
                        <a:t>30,429,706,921</a:t>
                      </a:r>
                    </a:p>
                  </a:txBody>
                  <a:tcPr marL="12283" marR="12283" marT="12283"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r>
              <a:tr h="278593">
                <a:tc>
                  <a:txBody>
                    <a:bodyPr/>
                    <a:lstStyle/>
                    <a:p>
                      <a:pPr algn="l" fontAlgn="b"/>
                      <a:r>
                        <a:rPr lang="en-US" sz="1800" b="0" i="0" u="none" strike="noStrike">
                          <a:solidFill>
                            <a:srgbClr val="000000"/>
                          </a:solidFill>
                          <a:effectLst/>
                          <a:latin typeface="Calibri"/>
                        </a:rPr>
                        <a:t> </a:t>
                      </a:r>
                    </a:p>
                  </a:txBody>
                  <a:tcPr marL="12283" marR="12283" marT="12283"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800" b="1" i="0" u="none" strike="noStrike" dirty="0">
                          <a:solidFill>
                            <a:srgbClr val="000000"/>
                          </a:solidFill>
                          <a:effectLst/>
                          <a:latin typeface="Calibri"/>
                        </a:rPr>
                        <a:t>Lost Value</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400" b="0" i="0" u="none" strike="noStrike" dirty="0">
                          <a:solidFill>
                            <a:srgbClr val="000000"/>
                          </a:solidFill>
                          <a:effectLst/>
                          <a:latin typeface="Calibri"/>
                        </a:rPr>
                        <a:t>$</a:t>
                      </a:r>
                      <a:r>
                        <a:rPr lang="en-US" sz="1400" b="0" i="0" u="none" strike="noStrike" dirty="0" smtClean="0">
                          <a:solidFill>
                            <a:srgbClr val="000000"/>
                          </a:solidFill>
                          <a:effectLst/>
                          <a:latin typeface="Calibri"/>
                        </a:rPr>
                        <a:t>2016</a:t>
                      </a:r>
                      <a:endParaRPr lang="en-US" sz="1400" b="0" i="0" u="none" strike="noStrike" dirty="0">
                        <a:solidFill>
                          <a:srgbClr val="000000"/>
                        </a:solidFill>
                        <a:effectLst/>
                        <a:latin typeface="Calibri"/>
                      </a:endParaRP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1800" b="1" i="0" u="none" strike="noStrike" dirty="0" smtClean="0">
                          <a:solidFill>
                            <a:srgbClr val="000000"/>
                          </a:solidFill>
                          <a:effectLst/>
                          <a:latin typeface="Calibri"/>
                        </a:rPr>
                        <a:t>$0.96 B yr</a:t>
                      </a:r>
                      <a:r>
                        <a:rPr lang="en-US" sz="1800" b="1" i="0" u="none" strike="noStrike" baseline="30000" dirty="0" smtClean="0">
                          <a:solidFill>
                            <a:srgbClr val="000000"/>
                          </a:solidFill>
                          <a:effectLst/>
                          <a:latin typeface="Calibri"/>
                        </a:rPr>
                        <a:t>-1</a:t>
                      </a:r>
                      <a:endParaRPr lang="en-US" sz="1800" b="1" i="0" u="none" strike="noStrike" baseline="30000" dirty="0">
                        <a:solidFill>
                          <a:srgbClr val="000000"/>
                        </a:solidFill>
                        <a:effectLst/>
                        <a:latin typeface="Calibri"/>
                      </a:endParaRP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600" b="1" i="0" u="none" strike="noStrike" dirty="0">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600" b="1" i="0" u="none" strike="noStrike" dirty="0">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600" b="1" i="0" u="none" strike="noStrike" dirty="0">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indent="0" algn="r" fontAlgn="b"/>
                      <a:r>
                        <a:rPr lang="en-US" sz="1800" b="1" i="0" u="none" strike="noStrike" dirty="0" smtClean="0">
                          <a:solidFill>
                            <a:srgbClr val="000000"/>
                          </a:solidFill>
                          <a:effectLst/>
                          <a:latin typeface="Calibri"/>
                        </a:rPr>
                        <a:t>$3.1B</a:t>
                      </a:r>
                      <a:r>
                        <a:rPr lang="en-US" sz="1800" b="1" i="0" u="none" strike="noStrike" baseline="0" dirty="0" smtClean="0">
                          <a:solidFill>
                            <a:srgbClr val="000000"/>
                          </a:solidFill>
                          <a:effectLst/>
                          <a:latin typeface="Calibri"/>
                        </a:rPr>
                        <a:t> yr</a:t>
                      </a:r>
                      <a:r>
                        <a:rPr lang="en-US" sz="1800" b="1" i="0" u="none" strike="noStrike" baseline="30000" dirty="0" smtClean="0">
                          <a:solidFill>
                            <a:srgbClr val="000000"/>
                          </a:solidFill>
                          <a:effectLst/>
                          <a:latin typeface="Calibri"/>
                        </a:rPr>
                        <a:t>-1</a:t>
                      </a:r>
                      <a:endParaRPr lang="en-US" sz="1800" b="1" i="0" u="none" strike="noStrike" baseline="30000" dirty="0">
                        <a:solidFill>
                          <a:srgbClr val="000000"/>
                        </a:solidFill>
                        <a:effectLst/>
                        <a:latin typeface="Calibri"/>
                      </a:endParaRPr>
                    </a:p>
                  </a:txBody>
                  <a:tcPr marL="12283" marR="12283" marT="12283"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400" b="0" i="0" u="none" strike="noStrike" dirty="0">
                          <a:solidFill>
                            <a:srgbClr val="000000"/>
                          </a:solidFill>
                          <a:effectLst/>
                          <a:latin typeface="Calibri"/>
                        </a:rPr>
                        <a:t> </a:t>
                      </a:r>
                    </a:p>
                  </a:txBody>
                  <a:tcPr marL="12283" marR="12283" marT="12283" marB="0" anchor="b">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r>
              <a:tr h="219336">
                <a:tc>
                  <a:txBody>
                    <a:bodyPr/>
                    <a:lstStyle/>
                    <a:p>
                      <a:pPr algn="l" fontAlgn="b"/>
                      <a:r>
                        <a:rPr lang="en-US" sz="1400" b="0" i="0" u="none" strike="noStrike">
                          <a:solidFill>
                            <a:srgbClr val="000000"/>
                          </a:solidFill>
                          <a:effectLst/>
                          <a:latin typeface="Calibri"/>
                        </a:rPr>
                        <a:t> </a:t>
                      </a:r>
                    </a:p>
                  </a:txBody>
                  <a:tcPr marL="12283" marR="12283" marT="12283"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1400" b="0" i="0" u="none" strike="noStrike" dirty="0">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1400" b="0" i="0" u="none" strike="noStrike" dirty="0">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1400" b="0" i="0" u="none" strike="noStrike" dirty="0">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a:noFill/>
                    </a:lnB>
                    <a:solidFill>
                      <a:schemeClr val="bg1"/>
                    </a:solidFill>
                  </a:tcPr>
                </a:tc>
              </a:tr>
            </a:tbl>
          </a:graphicData>
        </a:graphic>
      </p:graphicFrame>
      <p:sp>
        <p:nvSpPr>
          <p:cNvPr id="13" name="Oval 12"/>
          <p:cNvSpPr/>
          <p:nvPr/>
        </p:nvSpPr>
        <p:spPr>
          <a:xfrm>
            <a:off x="7483948" y="5700261"/>
            <a:ext cx="1450545" cy="361577"/>
          </a:xfrm>
          <a:prstGeom prst="ellipse">
            <a:avLst/>
          </a:prstGeom>
          <a:noFill/>
          <a:ln w="50800" cmpd="sng">
            <a:solidFill>
              <a:srgbClr val="FFFF3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4720642" y="6442980"/>
            <a:ext cx="1450545" cy="361577"/>
          </a:xfrm>
          <a:prstGeom prst="ellipse">
            <a:avLst/>
          </a:prstGeom>
          <a:noFill/>
          <a:ln w="50800" cmpd="sng">
            <a:solidFill>
              <a:srgbClr val="FFFF3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8721696" y="5103071"/>
            <a:ext cx="473958" cy="461665"/>
          </a:xfrm>
          <a:prstGeom prst="rect">
            <a:avLst/>
          </a:prstGeom>
          <a:noFill/>
        </p:spPr>
        <p:txBody>
          <a:bodyPr wrap="none" rtlCol="0">
            <a:spAutoFit/>
          </a:bodyPr>
          <a:lstStyle/>
          <a:p>
            <a:r>
              <a:rPr lang="en-US" sz="2400" dirty="0" smtClean="0">
                <a:solidFill>
                  <a:srgbClr val="FF8000"/>
                </a:solidFill>
              </a:rPr>
              <a:t>2x</a:t>
            </a:r>
            <a:endParaRPr lang="en-US" sz="2400" dirty="0">
              <a:solidFill>
                <a:srgbClr val="FF8000"/>
              </a:solidFill>
            </a:endParaRPr>
          </a:p>
        </p:txBody>
      </p:sp>
      <p:sp>
        <p:nvSpPr>
          <p:cNvPr id="14" name="TextBox 13"/>
          <p:cNvSpPr txBox="1"/>
          <p:nvPr/>
        </p:nvSpPr>
        <p:spPr>
          <a:xfrm>
            <a:off x="228432" y="336550"/>
            <a:ext cx="8893175" cy="569387"/>
          </a:xfrm>
          <a:prstGeom prst="rect">
            <a:avLst/>
          </a:prstGeom>
          <a:noFill/>
        </p:spPr>
        <p:txBody>
          <a:bodyPr wrap="square">
            <a:spAutoFit/>
          </a:bodyPr>
          <a:lstStyle/>
          <a:p>
            <a:pPr fontAlgn="auto">
              <a:lnSpc>
                <a:spcPts val="3600"/>
              </a:lnSpc>
              <a:spcBef>
                <a:spcPts val="0"/>
              </a:spcBef>
              <a:spcAft>
                <a:spcPts val="0"/>
              </a:spcAft>
              <a:defRPr/>
            </a:pPr>
            <a:r>
              <a:rPr lang="en-CA" sz="3000" b="1" i="1" cap="small" dirty="0" smtClean="0">
                <a:solidFill>
                  <a:srgbClr val="621D08"/>
                </a:solidFill>
              </a:rPr>
              <a:t>Assessment of Cost</a:t>
            </a:r>
          </a:p>
        </p:txBody>
      </p:sp>
      <p:sp>
        <p:nvSpPr>
          <p:cNvPr id="16" name="Rectangle 15"/>
          <p:cNvSpPr/>
          <p:nvPr/>
        </p:nvSpPr>
        <p:spPr>
          <a:xfrm>
            <a:off x="487680" y="4084320"/>
            <a:ext cx="8278712" cy="3454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96733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4559300" y="3416300"/>
            <a:ext cx="12700" cy="12700"/>
          </a:xfrm>
          <a:prstGeom prst="rect">
            <a:avLst/>
          </a:prstGeom>
        </p:spPr>
      </p:pic>
      <p:pic>
        <p:nvPicPr>
          <p:cNvPr id="7" name="Picture 6"/>
          <p:cNvPicPr>
            <a:picLocks noChangeAspect="1"/>
          </p:cNvPicPr>
          <p:nvPr/>
        </p:nvPicPr>
        <p:blipFill>
          <a:blip r:embed="rId3"/>
          <a:stretch>
            <a:fillRect/>
          </a:stretch>
        </p:blipFill>
        <p:spPr>
          <a:xfrm>
            <a:off x="4559300" y="3416300"/>
            <a:ext cx="12700" cy="12700"/>
          </a:xfrm>
          <a:prstGeom prst="rect">
            <a:avLst/>
          </a:prstGeom>
        </p:spPr>
      </p:pic>
      <p:pic>
        <p:nvPicPr>
          <p:cNvPr id="8" name="Picture 7"/>
          <p:cNvPicPr>
            <a:picLocks noChangeAspect="1"/>
          </p:cNvPicPr>
          <p:nvPr/>
        </p:nvPicPr>
        <p:blipFill>
          <a:blip r:embed="rId3"/>
          <a:stretch>
            <a:fillRect/>
          </a:stretch>
        </p:blipFill>
        <p:spPr>
          <a:xfrm>
            <a:off x="4559300" y="3416300"/>
            <a:ext cx="12700" cy="12700"/>
          </a:xfrm>
          <a:prstGeom prst="rect">
            <a:avLst/>
          </a:prstGeom>
        </p:spPr>
      </p:pic>
      <p:sp>
        <p:nvSpPr>
          <p:cNvPr id="13" name="TextBox 12"/>
          <p:cNvSpPr txBox="1"/>
          <p:nvPr/>
        </p:nvSpPr>
        <p:spPr>
          <a:xfrm>
            <a:off x="234912" y="1049048"/>
            <a:ext cx="8673194" cy="1646605"/>
          </a:xfrm>
          <a:prstGeom prst="rect">
            <a:avLst/>
          </a:prstGeom>
          <a:noFill/>
        </p:spPr>
        <p:txBody>
          <a:bodyPr wrap="square">
            <a:spAutoFit/>
          </a:bodyPr>
          <a:lstStyle/>
          <a:p>
            <a:pPr>
              <a:spcAft>
                <a:spcPts val="600"/>
              </a:spcAft>
            </a:pPr>
            <a:r>
              <a:rPr lang="en-US" sz="2400" b="1" dirty="0" smtClean="0">
                <a:solidFill>
                  <a:srgbClr val="FF0000"/>
                </a:solidFill>
              </a:rPr>
              <a:t>Why has the cost of soil erosion continued to increase since the 1970s and 1980s, rather than decrease???</a:t>
            </a:r>
            <a:endParaRPr lang="en-US" sz="2400" dirty="0"/>
          </a:p>
          <a:p>
            <a:pPr marL="342900" indent="-342900">
              <a:spcAft>
                <a:spcPts val="1200"/>
              </a:spcAft>
              <a:buFont typeface="Arial"/>
              <a:buChar char="•"/>
            </a:pPr>
            <a:r>
              <a:rPr lang="en-US" sz="2400" dirty="0" smtClean="0"/>
              <a:t>The </a:t>
            </a:r>
            <a:r>
              <a:rPr lang="en-US" sz="2400" dirty="0"/>
              <a:t>value of crop production has </a:t>
            </a:r>
            <a:r>
              <a:rPr lang="en-US" sz="2400" dirty="0" smtClean="0"/>
              <a:t>increased.  Farmers are growing higher yielding, higher value crops on land that is eroded.</a:t>
            </a:r>
            <a:endParaRPr lang="en-US" sz="2400" dirty="0"/>
          </a:p>
        </p:txBody>
      </p:sp>
      <p:sp>
        <p:nvSpPr>
          <p:cNvPr id="9" name="TextBox 8"/>
          <p:cNvSpPr txBox="1"/>
          <p:nvPr/>
        </p:nvSpPr>
        <p:spPr>
          <a:xfrm>
            <a:off x="228432" y="336550"/>
            <a:ext cx="8893175" cy="569387"/>
          </a:xfrm>
          <a:prstGeom prst="rect">
            <a:avLst/>
          </a:prstGeom>
          <a:noFill/>
        </p:spPr>
        <p:txBody>
          <a:bodyPr wrap="square">
            <a:spAutoFit/>
          </a:bodyPr>
          <a:lstStyle/>
          <a:p>
            <a:pPr fontAlgn="auto">
              <a:lnSpc>
                <a:spcPts val="3600"/>
              </a:lnSpc>
              <a:spcBef>
                <a:spcPts val="0"/>
              </a:spcBef>
              <a:spcAft>
                <a:spcPts val="0"/>
              </a:spcAft>
              <a:defRPr/>
            </a:pPr>
            <a:r>
              <a:rPr lang="en-CA" sz="3000" b="1" i="1" cap="small" dirty="0" smtClean="0">
                <a:solidFill>
                  <a:srgbClr val="621D08"/>
                </a:solidFill>
              </a:rPr>
              <a:t>Assessment of Cost</a:t>
            </a:r>
          </a:p>
        </p:txBody>
      </p:sp>
      <p:pic>
        <p:nvPicPr>
          <p:cNvPr id="2" name="Picture 1"/>
          <p:cNvPicPr>
            <a:picLocks noChangeAspect="1"/>
          </p:cNvPicPr>
          <p:nvPr/>
        </p:nvPicPr>
        <p:blipFill>
          <a:blip r:embed="rId4"/>
          <a:stretch>
            <a:fillRect/>
          </a:stretch>
        </p:blipFill>
        <p:spPr>
          <a:xfrm flipH="1">
            <a:off x="181246" y="3372760"/>
            <a:ext cx="8812286" cy="3313811"/>
          </a:xfrm>
          <a:prstGeom prst="rect">
            <a:avLst/>
          </a:prstGeom>
        </p:spPr>
      </p:pic>
    </p:spTree>
    <p:extLst>
      <p:ext uri="{BB962C8B-B14F-4D97-AF65-F5344CB8AC3E}">
        <p14:creationId xmlns:p14="http://schemas.microsoft.com/office/powerpoint/2010/main" val="21353863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144549" y="1693452"/>
            <a:ext cx="8852324" cy="5022625"/>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4559300" y="3416300"/>
            <a:ext cx="12700" cy="12700"/>
          </a:xfrm>
          <a:prstGeom prst="rect">
            <a:avLst/>
          </a:prstGeom>
        </p:spPr>
      </p:pic>
      <p:pic>
        <p:nvPicPr>
          <p:cNvPr id="7" name="Picture 6"/>
          <p:cNvPicPr>
            <a:picLocks noChangeAspect="1"/>
          </p:cNvPicPr>
          <p:nvPr/>
        </p:nvPicPr>
        <p:blipFill>
          <a:blip r:embed="rId3"/>
          <a:stretch>
            <a:fillRect/>
          </a:stretch>
        </p:blipFill>
        <p:spPr>
          <a:xfrm>
            <a:off x="4559300" y="3416300"/>
            <a:ext cx="12700" cy="12700"/>
          </a:xfrm>
          <a:prstGeom prst="rect">
            <a:avLst/>
          </a:prstGeom>
        </p:spPr>
      </p:pic>
      <p:pic>
        <p:nvPicPr>
          <p:cNvPr id="8" name="Picture 7"/>
          <p:cNvPicPr>
            <a:picLocks noChangeAspect="1"/>
          </p:cNvPicPr>
          <p:nvPr/>
        </p:nvPicPr>
        <p:blipFill>
          <a:blip r:embed="rId3"/>
          <a:stretch>
            <a:fillRect/>
          </a:stretch>
        </p:blipFill>
        <p:spPr>
          <a:xfrm>
            <a:off x="4559300" y="3416300"/>
            <a:ext cx="12700" cy="12700"/>
          </a:xfrm>
          <a:prstGeom prst="rect">
            <a:avLst/>
          </a:prstGeom>
        </p:spPr>
      </p:pic>
      <p:pic>
        <p:nvPicPr>
          <p:cNvPr id="10" name="Picture 9"/>
          <p:cNvPicPr>
            <a:picLocks noChangeAspect="1"/>
          </p:cNvPicPr>
          <p:nvPr/>
        </p:nvPicPr>
        <p:blipFill rotWithShape="1">
          <a:blip r:embed="rId4"/>
          <a:srcRect l="1376" r="1084" b="3162"/>
          <a:stretch/>
        </p:blipFill>
        <p:spPr>
          <a:xfrm>
            <a:off x="169442" y="1789672"/>
            <a:ext cx="8824716" cy="4897542"/>
          </a:xfrm>
          <a:prstGeom prst="rect">
            <a:avLst/>
          </a:prstGeom>
        </p:spPr>
      </p:pic>
      <p:sp>
        <p:nvSpPr>
          <p:cNvPr id="9" name="TextBox 8"/>
          <p:cNvSpPr txBox="1"/>
          <p:nvPr/>
        </p:nvSpPr>
        <p:spPr>
          <a:xfrm>
            <a:off x="228432" y="336550"/>
            <a:ext cx="8893175" cy="569387"/>
          </a:xfrm>
          <a:prstGeom prst="rect">
            <a:avLst/>
          </a:prstGeom>
          <a:noFill/>
        </p:spPr>
        <p:txBody>
          <a:bodyPr wrap="square">
            <a:spAutoFit/>
          </a:bodyPr>
          <a:lstStyle/>
          <a:p>
            <a:pPr fontAlgn="auto">
              <a:lnSpc>
                <a:spcPts val="3600"/>
              </a:lnSpc>
              <a:spcBef>
                <a:spcPts val="0"/>
              </a:spcBef>
              <a:spcAft>
                <a:spcPts val="0"/>
              </a:spcAft>
              <a:defRPr/>
            </a:pPr>
            <a:r>
              <a:rPr lang="en-CA" sz="3000" b="1" i="1" cap="small" dirty="0" smtClean="0">
                <a:solidFill>
                  <a:srgbClr val="621D08"/>
                </a:solidFill>
              </a:rPr>
              <a:t>Assessment of Cost</a:t>
            </a:r>
          </a:p>
        </p:txBody>
      </p:sp>
      <p:cxnSp>
        <p:nvCxnSpPr>
          <p:cNvPr id="3" name="Straight Arrow Connector 2"/>
          <p:cNvCxnSpPr/>
          <p:nvPr/>
        </p:nvCxnSpPr>
        <p:spPr>
          <a:xfrm flipV="1">
            <a:off x="8322564" y="3358040"/>
            <a:ext cx="0" cy="1847403"/>
          </a:xfrm>
          <a:prstGeom prst="straightConnector1">
            <a:avLst/>
          </a:prstGeom>
          <a:ln w="101600">
            <a:solidFill>
              <a:srgbClr val="FF0000"/>
            </a:solidFill>
            <a:tailEnd type="stealth" w="lg" len="lg"/>
          </a:ln>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rot="5400000">
            <a:off x="7572901" y="4063215"/>
            <a:ext cx="2434696" cy="369332"/>
          </a:xfrm>
          <a:prstGeom prst="rect">
            <a:avLst/>
          </a:prstGeom>
          <a:solidFill>
            <a:schemeClr val="bg1"/>
          </a:solidFill>
        </p:spPr>
        <p:txBody>
          <a:bodyPr wrap="square" rtlCol="0">
            <a:spAutoFit/>
          </a:bodyPr>
          <a:lstStyle/>
          <a:p>
            <a:r>
              <a:rPr lang="en-US" dirty="0" smtClean="0">
                <a:solidFill>
                  <a:srgbClr val="FF0000"/>
                </a:solidFill>
              </a:rPr>
              <a:t>          Crop Yield (t/ha)</a:t>
            </a:r>
            <a:endParaRPr lang="en-US" dirty="0">
              <a:solidFill>
                <a:srgbClr val="FF0000"/>
              </a:solidFill>
            </a:endParaRPr>
          </a:p>
        </p:txBody>
      </p:sp>
      <p:sp>
        <p:nvSpPr>
          <p:cNvPr id="16" name="TextBox 15"/>
          <p:cNvSpPr txBox="1"/>
          <p:nvPr/>
        </p:nvSpPr>
        <p:spPr>
          <a:xfrm>
            <a:off x="228432" y="1782136"/>
            <a:ext cx="8746483" cy="430887"/>
          </a:xfrm>
          <a:prstGeom prst="rect">
            <a:avLst/>
          </a:prstGeom>
          <a:solidFill>
            <a:srgbClr val="FFFFFF"/>
          </a:solidFill>
        </p:spPr>
        <p:txBody>
          <a:bodyPr wrap="square" rtlCol="0">
            <a:spAutoFit/>
          </a:bodyPr>
          <a:lstStyle/>
          <a:p>
            <a:pPr algn="ctr"/>
            <a:r>
              <a:rPr lang="en-US" sz="2200" b="1" dirty="0" smtClean="0"/>
              <a:t>Seeded Area, Production and Yield for Wheat in Canada, 1961-2016     </a:t>
            </a:r>
            <a:endParaRPr lang="en-US" sz="2200" b="1" dirty="0"/>
          </a:p>
        </p:txBody>
      </p:sp>
      <p:sp>
        <p:nvSpPr>
          <p:cNvPr id="18" name="TextBox 17"/>
          <p:cNvSpPr txBox="1"/>
          <p:nvPr/>
        </p:nvSpPr>
        <p:spPr>
          <a:xfrm rot="16200000">
            <a:off x="-1591569" y="4034152"/>
            <a:ext cx="3961504" cy="369332"/>
          </a:xfrm>
          <a:prstGeom prst="rect">
            <a:avLst/>
          </a:prstGeom>
          <a:solidFill>
            <a:schemeClr val="bg1"/>
          </a:solidFill>
        </p:spPr>
        <p:txBody>
          <a:bodyPr wrap="none" rtlCol="0">
            <a:spAutoFit/>
          </a:bodyPr>
          <a:lstStyle/>
          <a:p>
            <a:r>
              <a:rPr lang="en-US" dirty="0" smtClean="0">
                <a:solidFill>
                  <a:srgbClr val="0000FF"/>
                </a:solidFill>
              </a:rPr>
              <a:t>Seeded Area (M ha)  </a:t>
            </a:r>
            <a:r>
              <a:rPr lang="en-US" dirty="0" smtClean="0"/>
              <a:t>&amp; </a:t>
            </a:r>
            <a:r>
              <a:rPr lang="en-US" dirty="0" smtClean="0">
                <a:solidFill>
                  <a:srgbClr val="FF0000"/>
                </a:solidFill>
              </a:rPr>
              <a:t> </a:t>
            </a:r>
            <a:r>
              <a:rPr lang="en-US" dirty="0" smtClean="0">
                <a:solidFill>
                  <a:srgbClr val="008000"/>
                </a:solidFill>
              </a:rPr>
              <a:t>Production (M t)</a:t>
            </a:r>
            <a:endParaRPr lang="en-US" dirty="0">
              <a:solidFill>
                <a:srgbClr val="008000"/>
              </a:solidFill>
            </a:endParaRPr>
          </a:p>
        </p:txBody>
      </p:sp>
      <p:cxnSp>
        <p:nvCxnSpPr>
          <p:cNvPr id="4" name="Straight Connector 3"/>
          <p:cNvCxnSpPr/>
          <p:nvPr/>
        </p:nvCxnSpPr>
        <p:spPr>
          <a:xfrm>
            <a:off x="7315200" y="2172383"/>
            <a:ext cx="1188720"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402810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4549" y="1693452"/>
            <a:ext cx="8852324" cy="5022625"/>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4559300" y="3416300"/>
            <a:ext cx="12700" cy="12700"/>
          </a:xfrm>
          <a:prstGeom prst="rect">
            <a:avLst/>
          </a:prstGeom>
        </p:spPr>
      </p:pic>
      <p:pic>
        <p:nvPicPr>
          <p:cNvPr id="7" name="Picture 6"/>
          <p:cNvPicPr>
            <a:picLocks noChangeAspect="1"/>
          </p:cNvPicPr>
          <p:nvPr/>
        </p:nvPicPr>
        <p:blipFill>
          <a:blip r:embed="rId3"/>
          <a:stretch>
            <a:fillRect/>
          </a:stretch>
        </p:blipFill>
        <p:spPr>
          <a:xfrm>
            <a:off x="4559300" y="3416300"/>
            <a:ext cx="12700" cy="12700"/>
          </a:xfrm>
          <a:prstGeom prst="rect">
            <a:avLst/>
          </a:prstGeom>
        </p:spPr>
      </p:pic>
      <p:pic>
        <p:nvPicPr>
          <p:cNvPr id="8" name="Picture 7"/>
          <p:cNvPicPr>
            <a:picLocks noChangeAspect="1"/>
          </p:cNvPicPr>
          <p:nvPr/>
        </p:nvPicPr>
        <p:blipFill>
          <a:blip r:embed="rId3"/>
          <a:stretch>
            <a:fillRect/>
          </a:stretch>
        </p:blipFill>
        <p:spPr>
          <a:xfrm>
            <a:off x="4559300" y="3416300"/>
            <a:ext cx="12700" cy="12700"/>
          </a:xfrm>
          <a:prstGeom prst="rect">
            <a:avLst/>
          </a:prstGeom>
        </p:spPr>
      </p:pic>
      <p:pic>
        <p:nvPicPr>
          <p:cNvPr id="2" name="Picture 1"/>
          <p:cNvPicPr>
            <a:picLocks noChangeAspect="1"/>
          </p:cNvPicPr>
          <p:nvPr/>
        </p:nvPicPr>
        <p:blipFill rotWithShape="1">
          <a:blip r:embed="rId4"/>
          <a:srcRect l="1431" r="1326" b="3905"/>
          <a:stretch/>
        </p:blipFill>
        <p:spPr>
          <a:xfrm>
            <a:off x="228431" y="1817771"/>
            <a:ext cx="8746485" cy="4850198"/>
          </a:xfrm>
          <a:prstGeom prst="rect">
            <a:avLst/>
          </a:prstGeom>
        </p:spPr>
      </p:pic>
      <p:sp>
        <p:nvSpPr>
          <p:cNvPr id="9" name="TextBox 8"/>
          <p:cNvSpPr txBox="1"/>
          <p:nvPr/>
        </p:nvSpPr>
        <p:spPr>
          <a:xfrm>
            <a:off x="228432" y="336550"/>
            <a:ext cx="8893175" cy="569387"/>
          </a:xfrm>
          <a:prstGeom prst="rect">
            <a:avLst/>
          </a:prstGeom>
          <a:noFill/>
        </p:spPr>
        <p:txBody>
          <a:bodyPr wrap="square">
            <a:spAutoFit/>
          </a:bodyPr>
          <a:lstStyle/>
          <a:p>
            <a:pPr fontAlgn="auto">
              <a:lnSpc>
                <a:spcPts val="3600"/>
              </a:lnSpc>
              <a:spcBef>
                <a:spcPts val="0"/>
              </a:spcBef>
              <a:spcAft>
                <a:spcPts val="0"/>
              </a:spcAft>
              <a:defRPr/>
            </a:pPr>
            <a:r>
              <a:rPr lang="en-CA" sz="3000" b="1" i="1" cap="small" dirty="0" smtClean="0">
                <a:solidFill>
                  <a:srgbClr val="621D08"/>
                </a:solidFill>
              </a:rPr>
              <a:t>Assessment of Cost</a:t>
            </a:r>
          </a:p>
        </p:txBody>
      </p:sp>
      <p:cxnSp>
        <p:nvCxnSpPr>
          <p:cNvPr id="11" name="Straight Arrow Connector 10"/>
          <p:cNvCxnSpPr/>
          <p:nvPr/>
        </p:nvCxnSpPr>
        <p:spPr>
          <a:xfrm flipV="1">
            <a:off x="8312943" y="4955272"/>
            <a:ext cx="0" cy="1190233"/>
          </a:xfrm>
          <a:prstGeom prst="straightConnector1">
            <a:avLst/>
          </a:prstGeom>
          <a:ln w="101600">
            <a:solidFill>
              <a:srgbClr val="0000FF"/>
            </a:solidFill>
            <a:tailEnd type="stealth" w="lg" len="lg"/>
          </a:ln>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rot="16200000">
            <a:off x="-1591569" y="4034152"/>
            <a:ext cx="3961504" cy="369332"/>
          </a:xfrm>
          <a:prstGeom prst="rect">
            <a:avLst/>
          </a:prstGeom>
          <a:solidFill>
            <a:schemeClr val="bg1"/>
          </a:solidFill>
        </p:spPr>
        <p:txBody>
          <a:bodyPr wrap="none" rtlCol="0">
            <a:spAutoFit/>
          </a:bodyPr>
          <a:lstStyle/>
          <a:p>
            <a:r>
              <a:rPr lang="en-US" dirty="0" smtClean="0">
                <a:solidFill>
                  <a:srgbClr val="0000FF"/>
                </a:solidFill>
              </a:rPr>
              <a:t>Seeded Area (M ha)  </a:t>
            </a:r>
            <a:r>
              <a:rPr lang="en-US" dirty="0" smtClean="0"/>
              <a:t>&amp; </a:t>
            </a:r>
            <a:r>
              <a:rPr lang="en-US" dirty="0" smtClean="0">
                <a:solidFill>
                  <a:srgbClr val="FF0000"/>
                </a:solidFill>
              </a:rPr>
              <a:t> </a:t>
            </a:r>
            <a:r>
              <a:rPr lang="en-US" dirty="0" smtClean="0">
                <a:solidFill>
                  <a:srgbClr val="008000"/>
                </a:solidFill>
              </a:rPr>
              <a:t>Production (M t)</a:t>
            </a:r>
            <a:endParaRPr lang="en-US" dirty="0">
              <a:solidFill>
                <a:srgbClr val="008000"/>
              </a:solidFill>
            </a:endParaRPr>
          </a:p>
        </p:txBody>
      </p:sp>
      <p:sp>
        <p:nvSpPr>
          <p:cNvPr id="5" name="TextBox 4"/>
          <p:cNvSpPr txBox="1"/>
          <p:nvPr/>
        </p:nvSpPr>
        <p:spPr>
          <a:xfrm>
            <a:off x="228432" y="1782136"/>
            <a:ext cx="8746483" cy="430887"/>
          </a:xfrm>
          <a:prstGeom prst="rect">
            <a:avLst/>
          </a:prstGeom>
          <a:solidFill>
            <a:srgbClr val="FFFFFF"/>
          </a:solidFill>
        </p:spPr>
        <p:txBody>
          <a:bodyPr wrap="square" rtlCol="0">
            <a:spAutoFit/>
          </a:bodyPr>
          <a:lstStyle/>
          <a:p>
            <a:pPr algn="ctr"/>
            <a:r>
              <a:rPr lang="en-US" sz="2200" b="1" dirty="0" smtClean="0"/>
              <a:t>Seeded Area, Production and Yield for Soybeans in Canada, 1961-2016     </a:t>
            </a:r>
            <a:endParaRPr lang="en-US" sz="2200" b="1" dirty="0"/>
          </a:p>
        </p:txBody>
      </p:sp>
      <p:sp>
        <p:nvSpPr>
          <p:cNvPr id="15" name="TextBox 14"/>
          <p:cNvSpPr txBox="1"/>
          <p:nvPr/>
        </p:nvSpPr>
        <p:spPr>
          <a:xfrm rot="5400000">
            <a:off x="7572901" y="4063215"/>
            <a:ext cx="2434696" cy="369332"/>
          </a:xfrm>
          <a:prstGeom prst="rect">
            <a:avLst/>
          </a:prstGeom>
          <a:solidFill>
            <a:schemeClr val="bg1"/>
          </a:solidFill>
        </p:spPr>
        <p:txBody>
          <a:bodyPr wrap="square" rtlCol="0">
            <a:spAutoFit/>
          </a:bodyPr>
          <a:lstStyle/>
          <a:p>
            <a:r>
              <a:rPr lang="en-US" dirty="0" smtClean="0">
                <a:solidFill>
                  <a:srgbClr val="FF0000"/>
                </a:solidFill>
              </a:rPr>
              <a:t>          Crop Yield (t/ha)</a:t>
            </a:r>
            <a:endParaRPr lang="en-US" dirty="0">
              <a:solidFill>
                <a:srgbClr val="FF0000"/>
              </a:solidFill>
            </a:endParaRPr>
          </a:p>
        </p:txBody>
      </p:sp>
      <p:cxnSp>
        <p:nvCxnSpPr>
          <p:cNvPr id="12" name="Straight Connector 11"/>
          <p:cNvCxnSpPr/>
          <p:nvPr/>
        </p:nvCxnSpPr>
        <p:spPr>
          <a:xfrm>
            <a:off x="7487920" y="2172383"/>
            <a:ext cx="1188720"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303077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4559300" y="3416300"/>
            <a:ext cx="12700" cy="12700"/>
          </a:xfrm>
          <a:prstGeom prst="rect">
            <a:avLst/>
          </a:prstGeom>
        </p:spPr>
      </p:pic>
      <p:pic>
        <p:nvPicPr>
          <p:cNvPr id="7" name="Picture 6"/>
          <p:cNvPicPr>
            <a:picLocks noChangeAspect="1"/>
          </p:cNvPicPr>
          <p:nvPr/>
        </p:nvPicPr>
        <p:blipFill>
          <a:blip r:embed="rId3"/>
          <a:stretch>
            <a:fillRect/>
          </a:stretch>
        </p:blipFill>
        <p:spPr>
          <a:xfrm>
            <a:off x="4559300" y="3416300"/>
            <a:ext cx="12700" cy="12700"/>
          </a:xfrm>
          <a:prstGeom prst="rect">
            <a:avLst/>
          </a:prstGeom>
        </p:spPr>
      </p:pic>
      <p:pic>
        <p:nvPicPr>
          <p:cNvPr id="8" name="Picture 7"/>
          <p:cNvPicPr>
            <a:picLocks noChangeAspect="1"/>
          </p:cNvPicPr>
          <p:nvPr/>
        </p:nvPicPr>
        <p:blipFill>
          <a:blip r:embed="rId3"/>
          <a:stretch>
            <a:fillRect/>
          </a:stretch>
        </p:blipFill>
        <p:spPr>
          <a:xfrm>
            <a:off x="4559300" y="3416300"/>
            <a:ext cx="12700" cy="12700"/>
          </a:xfrm>
          <a:prstGeom prst="rect">
            <a:avLst/>
          </a:prstGeom>
        </p:spPr>
      </p:pic>
      <p:sp>
        <p:nvSpPr>
          <p:cNvPr id="11" name="TextBox 10"/>
          <p:cNvSpPr txBox="1"/>
          <p:nvPr/>
        </p:nvSpPr>
        <p:spPr>
          <a:xfrm>
            <a:off x="228432" y="336550"/>
            <a:ext cx="8893175" cy="569387"/>
          </a:xfrm>
          <a:prstGeom prst="rect">
            <a:avLst/>
          </a:prstGeom>
          <a:noFill/>
        </p:spPr>
        <p:txBody>
          <a:bodyPr wrap="square">
            <a:spAutoFit/>
          </a:bodyPr>
          <a:lstStyle/>
          <a:p>
            <a:pPr fontAlgn="auto">
              <a:lnSpc>
                <a:spcPts val="3600"/>
              </a:lnSpc>
              <a:spcBef>
                <a:spcPts val="0"/>
              </a:spcBef>
              <a:spcAft>
                <a:spcPts val="0"/>
              </a:spcAft>
              <a:defRPr/>
            </a:pPr>
            <a:r>
              <a:rPr lang="en-CA" sz="3000" b="1" i="1" cap="small" dirty="0" smtClean="0">
                <a:solidFill>
                  <a:srgbClr val="0000FF"/>
                </a:solidFill>
              </a:rPr>
              <a:t>Conclusions</a:t>
            </a:r>
          </a:p>
        </p:txBody>
      </p:sp>
      <p:sp>
        <p:nvSpPr>
          <p:cNvPr id="2" name="Rectangle 1"/>
          <p:cNvSpPr/>
          <p:nvPr/>
        </p:nvSpPr>
        <p:spPr>
          <a:xfrm>
            <a:off x="222483" y="1081654"/>
            <a:ext cx="8575039" cy="2308324"/>
          </a:xfrm>
          <a:prstGeom prst="rect">
            <a:avLst/>
          </a:prstGeom>
        </p:spPr>
        <p:txBody>
          <a:bodyPr wrap="square">
            <a:spAutoFit/>
          </a:bodyPr>
          <a:lstStyle/>
          <a:p>
            <a:pPr marL="285750" lvl="0" indent="-285750">
              <a:buFont typeface="Arial"/>
              <a:buChar char="•"/>
            </a:pPr>
            <a:r>
              <a:rPr lang="en-US" sz="2400" dirty="0" smtClean="0"/>
              <a:t>Tillage </a:t>
            </a:r>
            <a:r>
              <a:rPr lang="en-US" sz="2400" dirty="0"/>
              <a:t>erosion is a major cause for moderate to high rates of soil erosion, and should be the focus of </a:t>
            </a:r>
            <a:r>
              <a:rPr lang="en-US" sz="2400" dirty="0" smtClean="0"/>
              <a:t>soil </a:t>
            </a:r>
            <a:r>
              <a:rPr lang="en-US" sz="2400" dirty="0"/>
              <a:t>conservation efforts. </a:t>
            </a:r>
            <a:r>
              <a:rPr lang="en-US" sz="2400" dirty="0" smtClean="0"/>
              <a:t>  </a:t>
            </a:r>
          </a:p>
          <a:p>
            <a:pPr marL="285750" lvl="0" indent="-285750">
              <a:buFont typeface="Arial"/>
              <a:buChar char="•"/>
            </a:pPr>
            <a:endParaRPr lang="en-US" sz="2400" dirty="0" smtClean="0"/>
          </a:p>
          <a:p>
            <a:pPr marL="266700" lvl="1"/>
            <a:r>
              <a:rPr lang="en-US" sz="2400" dirty="0" smtClean="0"/>
              <a:t>Conservation </a:t>
            </a:r>
            <a:r>
              <a:rPr lang="en-US" sz="2400" dirty="0"/>
              <a:t>tillage must focus on the amount of soil movement during tillage as well as the amount of crop residue left on the soil surface.</a:t>
            </a:r>
            <a:endParaRPr lang="en-CA" sz="2400" dirty="0"/>
          </a:p>
        </p:txBody>
      </p:sp>
    </p:spTree>
    <p:extLst>
      <p:ext uri="{BB962C8B-B14F-4D97-AF65-F5344CB8AC3E}">
        <p14:creationId xmlns:p14="http://schemas.microsoft.com/office/powerpoint/2010/main" val="38369737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4559300" y="3416300"/>
            <a:ext cx="12700" cy="12700"/>
          </a:xfrm>
          <a:prstGeom prst="rect">
            <a:avLst/>
          </a:prstGeom>
        </p:spPr>
      </p:pic>
      <p:pic>
        <p:nvPicPr>
          <p:cNvPr id="7" name="Picture 6"/>
          <p:cNvPicPr>
            <a:picLocks noChangeAspect="1"/>
          </p:cNvPicPr>
          <p:nvPr/>
        </p:nvPicPr>
        <p:blipFill>
          <a:blip r:embed="rId3"/>
          <a:stretch>
            <a:fillRect/>
          </a:stretch>
        </p:blipFill>
        <p:spPr>
          <a:xfrm>
            <a:off x="4559300" y="3416300"/>
            <a:ext cx="12700" cy="12700"/>
          </a:xfrm>
          <a:prstGeom prst="rect">
            <a:avLst/>
          </a:prstGeom>
        </p:spPr>
      </p:pic>
      <p:pic>
        <p:nvPicPr>
          <p:cNvPr id="8" name="Picture 7"/>
          <p:cNvPicPr>
            <a:picLocks noChangeAspect="1"/>
          </p:cNvPicPr>
          <p:nvPr/>
        </p:nvPicPr>
        <p:blipFill>
          <a:blip r:embed="rId3"/>
          <a:stretch>
            <a:fillRect/>
          </a:stretch>
        </p:blipFill>
        <p:spPr>
          <a:xfrm>
            <a:off x="4559300" y="3416300"/>
            <a:ext cx="12700" cy="12700"/>
          </a:xfrm>
          <a:prstGeom prst="rect">
            <a:avLst/>
          </a:prstGeom>
        </p:spPr>
      </p:pic>
      <p:sp>
        <p:nvSpPr>
          <p:cNvPr id="11" name="TextBox 10"/>
          <p:cNvSpPr txBox="1"/>
          <p:nvPr/>
        </p:nvSpPr>
        <p:spPr>
          <a:xfrm>
            <a:off x="228432" y="336550"/>
            <a:ext cx="8893175" cy="569387"/>
          </a:xfrm>
          <a:prstGeom prst="rect">
            <a:avLst/>
          </a:prstGeom>
          <a:noFill/>
        </p:spPr>
        <p:txBody>
          <a:bodyPr wrap="square">
            <a:spAutoFit/>
          </a:bodyPr>
          <a:lstStyle/>
          <a:p>
            <a:pPr fontAlgn="auto">
              <a:lnSpc>
                <a:spcPts val="3600"/>
              </a:lnSpc>
              <a:spcBef>
                <a:spcPts val="0"/>
              </a:spcBef>
              <a:spcAft>
                <a:spcPts val="0"/>
              </a:spcAft>
              <a:defRPr/>
            </a:pPr>
            <a:r>
              <a:rPr lang="en-CA" sz="3000" b="1" i="1" cap="small" dirty="0" smtClean="0">
                <a:solidFill>
                  <a:srgbClr val="0000FF"/>
                </a:solidFill>
              </a:rPr>
              <a:t>Conclusions</a:t>
            </a:r>
          </a:p>
        </p:txBody>
      </p:sp>
      <p:sp>
        <p:nvSpPr>
          <p:cNvPr id="2" name="Rectangle 1"/>
          <p:cNvSpPr/>
          <p:nvPr/>
        </p:nvSpPr>
        <p:spPr>
          <a:xfrm>
            <a:off x="234325" y="1063113"/>
            <a:ext cx="8572468" cy="4524315"/>
          </a:xfrm>
          <a:prstGeom prst="rect">
            <a:avLst/>
          </a:prstGeom>
        </p:spPr>
        <p:txBody>
          <a:bodyPr wrap="square">
            <a:spAutoFit/>
          </a:bodyPr>
          <a:lstStyle/>
          <a:p>
            <a:pPr marL="285750" lvl="0" indent="-285750">
              <a:buFont typeface="Arial"/>
              <a:buChar char="•"/>
            </a:pPr>
            <a:r>
              <a:rPr lang="en-US" sz="2400" dirty="0"/>
              <a:t>An integrated approach to managing all forms of soil erosion is necessary to minimize soil loss and restore eroded soils. </a:t>
            </a:r>
            <a:endParaRPr lang="en-US" sz="2400" dirty="0" smtClean="0"/>
          </a:p>
          <a:p>
            <a:pPr marL="285750" lvl="0" indent="-285750">
              <a:buFont typeface="Arial"/>
              <a:buChar char="•"/>
            </a:pPr>
            <a:endParaRPr lang="en-US" sz="2400" dirty="0"/>
          </a:p>
          <a:p>
            <a:pPr marL="266700" lvl="1"/>
            <a:r>
              <a:rPr lang="en-US" sz="2400" dirty="0"/>
              <a:t>T</a:t>
            </a:r>
            <a:r>
              <a:rPr lang="en-US" sz="2400" dirty="0" smtClean="0"/>
              <a:t>his </a:t>
            </a:r>
            <a:r>
              <a:rPr lang="en-US" sz="2400" dirty="0"/>
              <a:t>can be challenging. </a:t>
            </a:r>
            <a:r>
              <a:rPr lang="en-US" sz="2400" dirty="0" smtClean="0"/>
              <a:t> Some </a:t>
            </a:r>
            <a:r>
              <a:rPr lang="en-US" sz="2400" dirty="0"/>
              <a:t>soil conservation practices will reduce one form of erosion while exacerbating another form. In particular, tillage practices that are effective in reducing wind and water erosion are not necessarily effective against tillage erosion. For example: the chisel plough leaves more crop residues on the soil surface than the moldboard plough, providing more protection against wind and water. At the same time, the chisel plough can move soil over a much greater distance and cause more tillage erosion.</a:t>
            </a:r>
            <a:endParaRPr lang="en-CA" sz="2400" dirty="0"/>
          </a:p>
        </p:txBody>
      </p:sp>
    </p:spTree>
    <p:extLst>
      <p:ext uri="{BB962C8B-B14F-4D97-AF65-F5344CB8AC3E}">
        <p14:creationId xmlns:p14="http://schemas.microsoft.com/office/powerpoint/2010/main" val="27798510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4559300" y="3416300"/>
            <a:ext cx="12700" cy="12700"/>
          </a:xfrm>
          <a:prstGeom prst="rect">
            <a:avLst/>
          </a:prstGeom>
        </p:spPr>
      </p:pic>
      <p:pic>
        <p:nvPicPr>
          <p:cNvPr id="7" name="Picture 6"/>
          <p:cNvPicPr>
            <a:picLocks noChangeAspect="1"/>
          </p:cNvPicPr>
          <p:nvPr/>
        </p:nvPicPr>
        <p:blipFill>
          <a:blip r:embed="rId3"/>
          <a:stretch>
            <a:fillRect/>
          </a:stretch>
        </p:blipFill>
        <p:spPr>
          <a:xfrm>
            <a:off x="4559300" y="3416300"/>
            <a:ext cx="12700" cy="12700"/>
          </a:xfrm>
          <a:prstGeom prst="rect">
            <a:avLst/>
          </a:prstGeom>
        </p:spPr>
      </p:pic>
      <p:pic>
        <p:nvPicPr>
          <p:cNvPr id="8" name="Picture 7"/>
          <p:cNvPicPr>
            <a:picLocks noChangeAspect="1"/>
          </p:cNvPicPr>
          <p:nvPr/>
        </p:nvPicPr>
        <p:blipFill>
          <a:blip r:embed="rId3"/>
          <a:stretch>
            <a:fillRect/>
          </a:stretch>
        </p:blipFill>
        <p:spPr>
          <a:xfrm>
            <a:off x="4559300" y="3416300"/>
            <a:ext cx="12700" cy="12700"/>
          </a:xfrm>
          <a:prstGeom prst="rect">
            <a:avLst/>
          </a:prstGeom>
        </p:spPr>
      </p:pic>
      <p:sp>
        <p:nvSpPr>
          <p:cNvPr id="11" name="TextBox 10"/>
          <p:cNvSpPr txBox="1"/>
          <p:nvPr/>
        </p:nvSpPr>
        <p:spPr>
          <a:xfrm>
            <a:off x="228432" y="336550"/>
            <a:ext cx="8893175" cy="569387"/>
          </a:xfrm>
          <a:prstGeom prst="rect">
            <a:avLst/>
          </a:prstGeom>
          <a:noFill/>
        </p:spPr>
        <p:txBody>
          <a:bodyPr wrap="square">
            <a:spAutoFit/>
          </a:bodyPr>
          <a:lstStyle/>
          <a:p>
            <a:pPr fontAlgn="auto">
              <a:lnSpc>
                <a:spcPts val="3600"/>
              </a:lnSpc>
              <a:spcBef>
                <a:spcPts val="0"/>
              </a:spcBef>
              <a:spcAft>
                <a:spcPts val="0"/>
              </a:spcAft>
              <a:defRPr/>
            </a:pPr>
            <a:r>
              <a:rPr lang="en-CA" sz="3000" b="1" i="1" cap="small" dirty="0" smtClean="0">
                <a:solidFill>
                  <a:srgbClr val="0000FF"/>
                </a:solidFill>
              </a:rPr>
              <a:t>Conclusions</a:t>
            </a:r>
          </a:p>
        </p:txBody>
      </p:sp>
      <p:sp>
        <p:nvSpPr>
          <p:cNvPr id="2" name="Rectangle 1"/>
          <p:cNvSpPr/>
          <p:nvPr/>
        </p:nvSpPr>
        <p:spPr>
          <a:xfrm>
            <a:off x="234321" y="1053909"/>
            <a:ext cx="8544661" cy="1938992"/>
          </a:xfrm>
          <a:prstGeom prst="rect">
            <a:avLst/>
          </a:prstGeom>
        </p:spPr>
        <p:txBody>
          <a:bodyPr wrap="square">
            <a:spAutoFit/>
          </a:bodyPr>
          <a:lstStyle/>
          <a:p>
            <a:pPr marL="285750" lvl="0" indent="-285750">
              <a:buFont typeface="Arial"/>
              <a:buChar char="•"/>
            </a:pPr>
            <a:r>
              <a:rPr lang="en-US" sz="2400" dirty="0"/>
              <a:t>The assessment of soil erosion must consider both the annual rates and cumulative total of soil loss. It is necessary to know the historical impact of soil erosion to target effective management practices to sustain or enhance soil and crop productivity and profitability.</a:t>
            </a:r>
            <a:endParaRPr lang="en-CA" sz="2400" dirty="0"/>
          </a:p>
        </p:txBody>
      </p:sp>
      <p:grpSp>
        <p:nvGrpSpPr>
          <p:cNvPr id="9" name="Group 10"/>
          <p:cNvGrpSpPr>
            <a:grpSpLocks noChangeAspect="1"/>
          </p:cNvGrpSpPr>
          <p:nvPr/>
        </p:nvGrpSpPr>
        <p:grpSpPr bwMode="auto">
          <a:xfrm>
            <a:off x="261529" y="3441268"/>
            <a:ext cx="8610155" cy="2974962"/>
            <a:chOff x="1933" y="2796"/>
            <a:chExt cx="4143" cy="1431"/>
          </a:xfrm>
        </p:grpSpPr>
        <p:pic>
          <p:nvPicPr>
            <p:cNvPr id="10" name="Picture 9" descr="slide_4746"/>
            <p:cNvPicPr>
              <a:picLocks noChangeAspect="1" noChangeArrowheads="1"/>
            </p:cNvPicPr>
            <p:nvPr/>
          </p:nvPicPr>
          <p:blipFill rotWithShape="1">
            <a:blip r:embed="rId4">
              <a:extLst>
                <a:ext uri="{28A0092B-C50C-407E-A947-70E740481C1C}">
                  <a14:useLocalDpi xmlns:a14="http://schemas.microsoft.com/office/drawing/2010/main" val="0"/>
                </a:ext>
              </a:extLst>
            </a:blip>
            <a:srcRect t="1151" b="6981"/>
            <a:stretch/>
          </p:blipFill>
          <p:spPr bwMode="auto">
            <a:xfrm>
              <a:off x="3772" y="2796"/>
              <a:ext cx="2304" cy="1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descr="slide_4744"/>
            <p:cNvPicPr>
              <a:picLocks noChangeAspect="1" noChangeArrowheads="1"/>
            </p:cNvPicPr>
            <p:nvPr/>
          </p:nvPicPr>
          <p:blipFill>
            <a:blip r:embed="rId5">
              <a:alphaModFix/>
              <a:extLst>
                <a:ext uri="{28A0092B-C50C-407E-A947-70E740481C1C}">
                  <a14:useLocalDpi xmlns:a14="http://schemas.microsoft.com/office/drawing/2010/main" val="0"/>
                </a:ext>
              </a:extLst>
            </a:blip>
            <a:srcRect t="6250"/>
            <a:stretch>
              <a:fillRect/>
            </a:stretch>
          </p:blipFill>
          <p:spPr bwMode="auto">
            <a:xfrm>
              <a:off x="1933" y="2799"/>
              <a:ext cx="2235" cy="1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6838522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9077" y="1058208"/>
            <a:ext cx="8641397" cy="1569660"/>
          </a:xfrm>
          <a:prstGeom prst="rect">
            <a:avLst/>
          </a:prstGeom>
          <a:noFill/>
        </p:spPr>
        <p:txBody>
          <a:bodyPr wrap="square" rtlCol="0">
            <a:spAutoFit/>
          </a:bodyPr>
          <a:lstStyle/>
          <a:p>
            <a:pPr marL="284163" indent="-284163">
              <a:buFont typeface="Arial"/>
              <a:buChar char="•"/>
            </a:pPr>
            <a:r>
              <a:rPr lang="en-US" sz="2400" dirty="0" smtClean="0">
                <a:cs typeface="Helvetica"/>
              </a:rPr>
              <a:t>Conservation tillage simply reduces the loss of soil organic carbon and productivity, we must focus on good crop management to increase organic carbon inputs into the soil and increase soil and crop productivity.</a:t>
            </a:r>
          </a:p>
        </p:txBody>
      </p:sp>
      <p:pic>
        <p:nvPicPr>
          <p:cNvPr id="8" name="Picture 7"/>
          <p:cNvPicPr>
            <a:picLocks noChangeAspect="1"/>
          </p:cNvPicPr>
          <p:nvPr/>
        </p:nvPicPr>
        <p:blipFill rotWithShape="1">
          <a:blip r:embed="rId3"/>
          <a:srcRect t="694" b="143"/>
          <a:stretch/>
        </p:blipFill>
        <p:spPr>
          <a:xfrm>
            <a:off x="2935703" y="2956561"/>
            <a:ext cx="5944772" cy="3458528"/>
          </a:xfrm>
          <a:prstGeom prst="rect">
            <a:avLst/>
          </a:prstGeom>
          <a:ln>
            <a:noFill/>
          </a:ln>
        </p:spPr>
      </p:pic>
      <p:pic>
        <p:nvPicPr>
          <p:cNvPr id="10" name="Picture 3"/>
          <p:cNvPicPr>
            <a:picLocks noChangeAspect="1" noChangeArrowheads="1"/>
          </p:cNvPicPr>
          <p:nvPr/>
        </p:nvPicPr>
        <p:blipFill rotWithShape="1">
          <a:blip r:embed="rId4" cstate="print"/>
          <a:srcRect l="1055" t="5157" r="-763"/>
          <a:stretch/>
        </p:blipFill>
        <p:spPr bwMode="auto">
          <a:xfrm>
            <a:off x="259398" y="2956561"/>
            <a:ext cx="2495531" cy="3456744"/>
          </a:xfrm>
          <a:prstGeom prst="rect">
            <a:avLst/>
          </a:prstGeom>
          <a:noFill/>
          <a:ln w="9525">
            <a:noFill/>
            <a:miter lim="800000"/>
            <a:headEnd/>
            <a:tailEnd/>
          </a:ln>
        </p:spPr>
      </p:pic>
      <p:sp>
        <p:nvSpPr>
          <p:cNvPr id="6" name="TextBox 5"/>
          <p:cNvSpPr txBox="1"/>
          <p:nvPr/>
        </p:nvSpPr>
        <p:spPr>
          <a:xfrm>
            <a:off x="228432" y="336550"/>
            <a:ext cx="8893175" cy="569387"/>
          </a:xfrm>
          <a:prstGeom prst="rect">
            <a:avLst/>
          </a:prstGeom>
          <a:noFill/>
        </p:spPr>
        <p:txBody>
          <a:bodyPr wrap="square">
            <a:spAutoFit/>
          </a:bodyPr>
          <a:lstStyle/>
          <a:p>
            <a:pPr fontAlgn="auto">
              <a:lnSpc>
                <a:spcPts val="3600"/>
              </a:lnSpc>
              <a:spcBef>
                <a:spcPts val="0"/>
              </a:spcBef>
              <a:spcAft>
                <a:spcPts val="0"/>
              </a:spcAft>
              <a:defRPr/>
            </a:pPr>
            <a:r>
              <a:rPr lang="en-CA" sz="3000" b="1" i="1" cap="small" dirty="0" smtClean="0">
                <a:solidFill>
                  <a:srgbClr val="0000FF"/>
                </a:solidFill>
              </a:rPr>
              <a:t>The Way Forward</a:t>
            </a:r>
          </a:p>
        </p:txBody>
      </p:sp>
    </p:spTree>
    <p:extLst>
      <p:ext uri="{BB962C8B-B14F-4D97-AF65-F5344CB8AC3E}">
        <p14:creationId xmlns:p14="http://schemas.microsoft.com/office/powerpoint/2010/main" val="28075654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srcRect t="6528" r="4064"/>
          <a:stretch/>
        </p:blipFill>
        <p:spPr>
          <a:xfrm>
            <a:off x="4150593" y="-1"/>
            <a:ext cx="5007072" cy="6410343"/>
          </a:xfrm>
          <a:prstGeom prst="rect">
            <a:avLst/>
          </a:prstGeom>
        </p:spPr>
      </p:pic>
      <p:sp>
        <p:nvSpPr>
          <p:cNvPr id="9" name="TextBox 8"/>
          <p:cNvSpPr txBox="1"/>
          <p:nvPr/>
        </p:nvSpPr>
        <p:spPr>
          <a:xfrm>
            <a:off x="148803" y="2770287"/>
            <a:ext cx="5114077" cy="3970318"/>
          </a:xfrm>
          <a:prstGeom prst="rect">
            <a:avLst/>
          </a:prstGeom>
          <a:noFill/>
        </p:spPr>
        <p:txBody>
          <a:bodyPr wrap="square" rtlCol="0">
            <a:spAutoFit/>
          </a:bodyPr>
          <a:lstStyle/>
          <a:p>
            <a:r>
              <a:rPr lang="en-US" sz="2800" baseline="0" dirty="0" smtClean="0"/>
              <a:t>Research on and practices to increase soil organic matter and restore soil productivity should be focused on the majority of the area that is not severely degraded, rather than the small percentage that is severely degraded.  </a:t>
            </a:r>
          </a:p>
          <a:p>
            <a:endParaRPr lang="en-US" sz="2800" dirty="0"/>
          </a:p>
        </p:txBody>
      </p:sp>
    </p:spTree>
    <p:extLst>
      <p:ext uri="{BB962C8B-B14F-4D97-AF65-F5344CB8AC3E}">
        <p14:creationId xmlns:p14="http://schemas.microsoft.com/office/powerpoint/2010/main" val="19384306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a:extLst>
              <a:ext uri="{BEBA8EAE-BF5A-486C-A8C5-ECC9F3942E4B}">
                <a14:imgProps xmlns:a14="http://schemas.microsoft.com/office/drawing/2010/main">
                  <a14:imgLayer r:embed="rId4">
                    <a14:imgEffect>
                      <a14:sharpenSoften amount="-52000"/>
                    </a14:imgEffect>
                    <a14:imgEffect>
                      <a14:colorTemperature colorTemp="7261"/>
                    </a14:imgEffect>
                    <a14:imgEffect>
                      <a14:brightnessContrast bright="15000" contrast="37000"/>
                    </a14:imgEffect>
                  </a14:imgLayer>
                </a14:imgProps>
              </a:ext>
            </a:extLst>
          </a:blip>
          <a:srcRect l="124" t="237" r="-124" b="247"/>
          <a:stretch/>
        </p:blipFill>
        <p:spPr>
          <a:xfrm>
            <a:off x="3259" y="2784"/>
            <a:ext cx="9167709" cy="6855216"/>
          </a:xfrm>
          <a:prstGeom prst="rect">
            <a:avLst/>
          </a:prstGeom>
        </p:spPr>
      </p:pic>
      <p:pic>
        <p:nvPicPr>
          <p:cNvPr id="6" name="Picture 5"/>
          <p:cNvPicPr>
            <a:picLocks noChangeAspect="1"/>
          </p:cNvPicPr>
          <p:nvPr/>
        </p:nvPicPr>
        <p:blipFill>
          <a:blip r:embed="rId5"/>
          <a:stretch>
            <a:fillRect/>
          </a:stretch>
        </p:blipFill>
        <p:spPr>
          <a:xfrm>
            <a:off x="4559300" y="3416300"/>
            <a:ext cx="12700" cy="12700"/>
          </a:xfrm>
          <a:prstGeom prst="rect">
            <a:avLst/>
          </a:prstGeom>
        </p:spPr>
      </p:pic>
      <p:pic>
        <p:nvPicPr>
          <p:cNvPr id="7" name="Picture 6"/>
          <p:cNvPicPr>
            <a:picLocks noChangeAspect="1"/>
          </p:cNvPicPr>
          <p:nvPr/>
        </p:nvPicPr>
        <p:blipFill>
          <a:blip r:embed="rId5"/>
          <a:stretch>
            <a:fillRect/>
          </a:stretch>
        </p:blipFill>
        <p:spPr>
          <a:xfrm>
            <a:off x="4559300" y="3416300"/>
            <a:ext cx="12700" cy="12700"/>
          </a:xfrm>
          <a:prstGeom prst="rect">
            <a:avLst/>
          </a:prstGeom>
        </p:spPr>
      </p:pic>
      <p:pic>
        <p:nvPicPr>
          <p:cNvPr id="8" name="Picture 7"/>
          <p:cNvPicPr>
            <a:picLocks noChangeAspect="1"/>
          </p:cNvPicPr>
          <p:nvPr/>
        </p:nvPicPr>
        <p:blipFill>
          <a:blip r:embed="rId5"/>
          <a:stretch>
            <a:fillRect/>
          </a:stretch>
        </p:blipFill>
        <p:spPr>
          <a:xfrm>
            <a:off x="4559300" y="3416300"/>
            <a:ext cx="12700" cy="12700"/>
          </a:xfrm>
          <a:prstGeom prst="rect">
            <a:avLst/>
          </a:prstGeom>
        </p:spPr>
      </p:pic>
      <p:sp>
        <p:nvSpPr>
          <p:cNvPr id="10" name="TextBox 9"/>
          <p:cNvSpPr txBox="1"/>
          <p:nvPr/>
        </p:nvSpPr>
        <p:spPr>
          <a:xfrm>
            <a:off x="371475" y="1802532"/>
            <a:ext cx="4645025" cy="4985981"/>
          </a:xfrm>
          <a:prstGeom prst="rect">
            <a:avLst/>
          </a:prstGeom>
          <a:noFill/>
        </p:spPr>
        <p:txBody>
          <a:bodyPr wrap="square">
            <a:spAutoFit/>
          </a:bodyPr>
          <a:lstStyle/>
          <a:p>
            <a:pPr fontAlgn="auto">
              <a:spcBef>
                <a:spcPts val="0"/>
              </a:spcBef>
              <a:spcAft>
                <a:spcPts val="0"/>
              </a:spcAft>
              <a:defRPr/>
            </a:pPr>
            <a:r>
              <a:rPr lang="en-CA" sz="2400" b="1" dirty="0" smtClean="0">
                <a:latin typeface="+mn-lt"/>
                <a:cs typeface="+mn-cs"/>
              </a:rPr>
              <a:t>David A. Lobb</a:t>
            </a:r>
          </a:p>
          <a:p>
            <a:pPr fontAlgn="auto">
              <a:spcBef>
                <a:spcPts val="0"/>
              </a:spcBef>
              <a:spcAft>
                <a:spcPts val="0"/>
              </a:spcAft>
              <a:defRPr/>
            </a:pPr>
            <a:r>
              <a:rPr lang="en-CA" sz="2400" b="1" dirty="0" err="1" smtClean="0"/>
              <a:t>Nasem</a:t>
            </a:r>
            <a:r>
              <a:rPr lang="en-CA" sz="2400" b="1" dirty="0" smtClean="0"/>
              <a:t> </a:t>
            </a:r>
            <a:r>
              <a:rPr lang="en-CA" sz="2400" b="1" dirty="0" err="1" smtClean="0"/>
              <a:t>Badreldin</a:t>
            </a:r>
            <a:endParaRPr lang="en-CA" sz="2400" b="1" dirty="0" smtClean="0"/>
          </a:p>
          <a:p>
            <a:pPr fontAlgn="auto">
              <a:spcBef>
                <a:spcPts val="0"/>
              </a:spcBef>
              <a:spcAft>
                <a:spcPts val="0"/>
              </a:spcAft>
              <a:defRPr/>
            </a:pPr>
            <a:r>
              <a:rPr lang="en-CA" sz="2400" b="1" dirty="0" err="1" smtClean="0">
                <a:latin typeface="+mn-lt"/>
                <a:cs typeface="+mn-cs"/>
              </a:rPr>
              <a:t>Marita</a:t>
            </a:r>
            <a:r>
              <a:rPr lang="en-CA" sz="2400" b="1" dirty="0" smtClean="0">
                <a:latin typeface="+mn-lt"/>
                <a:cs typeface="+mn-cs"/>
              </a:rPr>
              <a:t> </a:t>
            </a:r>
            <a:r>
              <a:rPr lang="en-CA" sz="2400" b="1" dirty="0" err="1" smtClean="0">
                <a:latin typeface="+mn-lt"/>
                <a:cs typeface="+mn-cs"/>
              </a:rPr>
              <a:t>Loro</a:t>
            </a:r>
            <a:endParaRPr lang="en-CA" sz="2400" b="1" dirty="0" smtClean="0">
              <a:latin typeface="+mn-lt"/>
              <a:cs typeface="+mn-cs"/>
            </a:endParaRPr>
          </a:p>
          <a:p>
            <a:pPr fontAlgn="auto">
              <a:spcBef>
                <a:spcPts val="0"/>
              </a:spcBef>
              <a:spcAft>
                <a:spcPts val="0"/>
              </a:spcAft>
              <a:defRPr/>
            </a:pPr>
            <a:r>
              <a:rPr lang="en-CA" i="1" dirty="0" smtClean="0"/>
              <a:t>Department of Soil Science</a:t>
            </a:r>
          </a:p>
          <a:p>
            <a:pPr fontAlgn="auto">
              <a:spcBef>
                <a:spcPts val="0"/>
              </a:spcBef>
              <a:spcAft>
                <a:spcPts val="0"/>
              </a:spcAft>
              <a:defRPr/>
            </a:pPr>
            <a:r>
              <a:rPr lang="en-CA" i="1" dirty="0" smtClean="0"/>
              <a:t>University of Manitoba</a:t>
            </a:r>
            <a:r>
              <a:rPr lang="en-CA" i="1" dirty="0" smtClean="0">
                <a:latin typeface="+mn-lt"/>
                <a:cs typeface="+mn-cs"/>
              </a:rPr>
              <a:t> </a:t>
            </a:r>
          </a:p>
          <a:p>
            <a:pPr fontAlgn="auto">
              <a:spcBef>
                <a:spcPts val="0"/>
              </a:spcBef>
              <a:spcAft>
                <a:spcPts val="0"/>
              </a:spcAft>
              <a:defRPr/>
            </a:pPr>
            <a:endParaRPr lang="en-CA" sz="1200" i="1" dirty="0"/>
          </a:p>
          <a:p>
            <a:pPr fontAlgn="auto">
              <a:spcBef>
                <a:spcPts val="0"/>
              </a:spcBef>
              <a:spcAft>
                <a:spcPts val="0"/>
              </a:spcAft>
              <a:defRPr/>
            </a:pPr>
            <a:r>
              <a:rPr lang="en-CA" sz="2400" b="1" dirty="0" smtClean="0"/>
              <a:t>Sheng Li</a:t>
            </a:r>
          </a:p>
          <a:p>
            <a:pPr fontAlgn="auto">
              <a:spcBef>
                <a:spcPts val="0"/>
              </a:spcBef>
              <a:spcAft>
                <a:spcPts val="0"/>
              </a:spcAft>
              <a:defRPr/>
            </a:pPr>
            <a:r>
              <a:rPr lang="en-CA" sz="2400" b="1" dirty="0" smtClean="0"/>
              <a:t>Brian G. </a:t>
            </a:r>
            <a:r>
              <a:rPr lang="en-CA" sz="2400" b="1" dirty="0" err="1" smtClean="0"/>
              <a:t>McConkey</a:t>
            </a:r>
            <a:endParaRPr lang="en-CA" sz="2400" b="1" dirty="0" smtClean="0"/>
          </a:p>
          <a:p>
            <a:pPr fontAlgn="auto">
              <a:spcBef>
                <a:spcPts val="0"/>
              </a:spcBef>
              <a:spcAft>
                <a:spcPts val="0"/>
              </a:spcAft>
              <a:defRPr/>
            </a:pPr>
            <a:r>
              <a:rPr lang="en-CA" i="1" dirty="0" smtClean="0"/>
              <a:t>Agriculture and </a:t>
            </a:r>
            <a:r>
              <a:rPr lang="en-CA" i="1" dirty="0" err="1" smtClean="0"/>
              <a:t>Agri</a:t>
            </a:r>
            <a:r>
              <a:rPr lang="en-CA" i="1" dirty="0" smtClean="0"/>
              <a:t>-Food Canada</a:t>
            </a:r>
            <a:endParaRPr lang="en-CA" dirty="0"/>
          </a:p>
          <a:p>
            <a:pPr fontAlgn="auto">
              <a:spcBef>
                <a:spcPts val="0"/>
              </a:spcBef>
              <a:spcAft>
                <a:spcPts val="0"/>
              </a:spcAft>
              <a:defRPr/>
            </a:pPr>
            <a:endParaRPr lang="en-CA" dirty="0" smtClean="0"/>
          </a:p>
          <a:p>
            <a:pPr fontAlgn="auto">
              <a:spcBef>
                <a:spcPts val="0"/>
              </a:spcBef>
              <a:spcAft>
                <a:spcPts val="0"/>
              </a:spcAft>
              <a:defRPr/>
            </a:pPr>
            <a:r>
              <a:rPr lang="en-CA" sz="2400" b="1" dirty="0" smtClean="0">
                <a:solidFill>
                  <a:srgbClr val="621D08"/>
                </a:solidFill>
              </a:rPr>
              <a:t>Summit on Canadian Soil Health</a:t>
            </a:r>
          </a:p>
          <a:p>
            <a:pPr fontAlgn="auto">
              <a:spcBef>
                <a:spcPts val="0"/>
              </a:spcBef>
              <a:spcAft>
                <a:spcPts val="0"/>
              </a:spcAft>
              <a:defRPr/>
            </a:pPr>
            <a:r>
              <a:rPr lang="en-CA" dirty="0" smtClean="0"/>
              <a:t>Soil Conservation Council of Canada</a:t>
            </a:r>
          </a:p>
          <a:p>
            <a:pPr fontAlgn="auto">
              <a:spcBef>
                <a:spcPts val="0"/>
              </a:spcBef>
              <a:spcAft>
                <a:spcPts val="0"/>
              </a:spcAft>
              <a:defRPr/>
            </a:pPr>
            <a:endParaRPr lang="en-CA" sz="1200" dirty="0" smtClean="0"/>
          </a:p>
          <a:p>
            <a:pPr fontAlgn="auto">
              <a:spcBef>
                <a:spcPts val="0"/>
              </a:spcBef>
              <a:spcAft>
                <a:spcPts val="0"/>
              </a:spcAft>
              <a:defRPr/>
            </a:pPr>
            <a:r>
              <a:rPr lang="en-CA" dirty="0" smtClean="0"/>
              <a:t>August 23</a:t>
            </a:r>
            <a:r>
              <a:rPr lang="en-CA" baseline="30000" dirty="0" smtClean="0"/>
              <a:t>rd</a:t>
            </a:r>
            <a:r>
              <a:rPr lang="en-CA" dirty="0" smtClean="0"/>
              <a:t>, 2017</a:t>
            </a:r>
          </a:p>
          <a:p>
            <a:pPr fontAlgn="auto">
              <a:spcBef>
                <a:spcPts val="0"/>
              </a:spcBef>
              <a:spcAft>
                <a:spcPts val="0"/>
              </a:spcAft>
              <a:defRPr/>
            </a:pPr>
            <a:r>
              <a:rPr lang="en-CA" dirty="0" smtClean="0"/>
              <a:t>Guelph, Ontario</a:t>
            </a:r>
            <a:endParaRPr lang="en-CA" dirty="0"/>
          </a:p>
          <a:p>
            <a:pPr marL="179388" indent="-179388" fontAlgn="auto">
              <a:spcBef>
                <a:spcPts val="0"/>
              </a:spcBef>
              <a:spcAft>
                <a:spcPts val="600"/>
              </a:spcAft>
              <a:buClr>
                <a:srgbClr val="0000FF"/>
              </a:buClr>
              <a:buFont typeface="Arial" pitchFamily="34" charset="0"/>
              <a:buChar char="•"/>
              <a:defRPr/>
            </a:pPr>
            <a:endParaRPr lang="en-CA" dirty="0">
              <a:latin typeface="+mn-lt"/>
              <a:cs typeface="+mn-cs"/>
            </a:endParaRPr>
          </a:p>
        </p:txBody>
      </p:sp>
      <p:sp>
        <p:nvSpPr>
          <p:cNvPr id="11" name="TextBox 10"/>
          <p:cNvSpPr txBox="1"/>
          <p:nvPr/>
        </p:nvSpPr>
        <p:spPr>
          <a:xfrm>
            <a:off x="371475" y="450851"/>
            <a:ext cx="8948323" cy="1041311"/>
          </a:xfrm>
          <a:prstGeom prst="rect">
            <a:avLst/>
          </a:prstGeom>
          <a:noFill/>
        </p:spPr>
        <p:txBody>
          <a:bodyPr wrap="square">
            <a:spAutoFit/>
          </a:bodyPr>
          <a:lstStyle/>
          <a:p>
            <a:pPr fontAlgn="auto">
              <a:lnSpc>
                <a:spcPts val="3600"/>
              </a:lnSpc>
              <a:spcBef>
                <a:spcPts val="0"/>
              </a:spcBef>
              <a:spcAft>
                <a:spcPts val="0"/>
              </a:spcAft>
              <a:defRPr/>
            </a:pPr>
            <a:r>
              <a:rPr lang="en-CA" sz="4800" b="1" cap="small" dirty="0" smtClean="0">
                <a:solidFill>
                  <a:srgbClr val="621D08"/>
                </a:solidFill>
              </a:rPr>
              <a:t>Soil Degradation:  </a:t>
            </a:r>
          </a:p>
          <a:p>
            <a:pPr fontAlgn="auto">
              <a:lnSpc>
                <a:spcPts val="3600"/>
              </a:lnSpc>
              <a:spcBef>
                <a:spcPts val="0"/>
              </a:spcBef>
              <a:spcAft>
                <a:spcPts val="0"/>
              </a:spcAft>
              <a:defRPr/>
            </a:pPr>
            <a:r>
              <a:rPr lang="en-CA" sz="3850" b="1" cap="small" dirty="0" smtClean="0">
                <a:solidFill>
                  <a:srgbClr val="621D08"/>
                </a:solidFill>
              </a:rPr>
              <a:t>The Cost to Agriculture and the Economy</a:t>
            </a:r>
          </a:p>
        </p:txBody>
      </p:sp>
      <p:cxnSp>
        <p:nvCxnSpPr>
          <p:cNvPr id="13" name="Straight Connector 12"/>
          <p:cNvCxnSpPr/>
          <p:nvPr/>
        </p:nvCxnSpPr>
        <p:spPr>
          <a:xfrm>
            <a:off x="463550" y="1510184"/>
            <a:ext cx="8224838" cy="0"/>
          </a:xfrm>
          <a:prstGeom prst="line">
            <a:avLst/>
          </a:prstGeom>
          <a:ln w="57150">
            <a:solidFill>
              <a:srgbClr val="333300"/>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a:blip r:embed="rId6"/>
          <a:stretch>
            <a:fillRect/>
          </a:stretch>
        </p:blipFill>
        <p:spPr>
          <a:xfrm>
            <a:off x="4749800" y="3593233"/>
            <a:ext cx="4178300" cy="3059274"/>
          </a:xfrm>
          <a:prstGeom prst="rect">
            <a:avLst/>
          </a:prstGeom>
        </p:spPr>
      </p:pic>
    </p:spTree>
    <p:extLst>
      <p:ext uri="{BB962C8B-B14F-4D97-AF65-F5344CB8AC3E}">
        <p14:creationId xmlns:p14="http://schemas.microsoft.com/office/powerpoint/2010/main" val="37031369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sharpenSoften amount="-52000"/>
                    </a14:imgEffect>
                    <a14:imgEffect>
                      <a14:colorTemperature colorTemp="7261"/>
                    </a14:imgEffect>
                    <a14:imgEffect>
                      <a14:brightnessContrast bright="15000" contrast="37000"/>
                    </a14:imgEffect>
                  </a14:imgLayer>
                </a14:imgProps>
              </a:ext>
            </a:extLst>
          </a:blip>
          <a:srcRect l="124" t="237" r="-124" b="247"/>
          <a:stretch/>
        </p:blipFill>
        <p:spPr>
          <a:xfrm>
            <a:off x="3259" y="2784"/>
            <a:ext cx="9167709" cy="6855216"/>
          </a:xfrm>
          <a:prstGeom prst="rect">
            <a:avLst/>
          </a:prstGeom>
        </p:spPr>
      </p:pic>
      <p:pic>
        <p:nvPicPr>
          <p:cNvPr id="7" name="Picture 6"/>
          <p:cNvPicPr>
            <a:picLocks noChangeAspect="1"/>
          </p:cNvPicPr>
          <p:nvPr/>
        </p:nvPicPr>
        <p:blipFill rotWithShape="1">
          <a:blip r:embed="rId5"/>
          <a:srcRect t="694" b="143"/>
          <a:stretch/>
        </p:blipFill>
        <p:spPr>
          <a:xfrm>
            <a:off x="136795" y="1564640"/>
            <a:ext cx="8875958" cy="5163823"/>
          </a:xfrm>
          <a:prstGeom prst="rect">
            <a:avLst/>
          </a:prstGeom>
          <a:ln>
            <a:noFill/>
          </a:ln>
        </p:spPr>
      </p:pic>
    </p:spTree>
    <p:extLst>
      <p:ext uri="{BB962C8B-B14F-4D97-AF65-F5344CB8AC3E}">
        <p14:creationId xmlns:p14="http://schemas.microsoft.com/office/powerpoint/2010/main" val="14238684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BEBA8EAE-BF5A-486C-A8C5-ECC9F3942E4B}">
                <a14:imgProps xmlns:a14="http://schemas.microsoft.com/office/drawing/2010/main">
                  <a14:imgLayer r:embed="rId4">
                    <a14:imgEffect>
                      <a14:sharpenSoften amount="-52000"/>
                    </a14:imgEffect>
                    <a14:imgEffect>
                      <a14:colorTemperature colorTemp="7261"/>
                    </a14:imgEffect>
                    <a14:imgEffect>
                      <a14:brightnessContrast bright="15000" contrast="37000"/>
                    </a14:imgEffect>
                  </a14:imgLayer>
                </a14:imgProps>
              </a:ext>
            </a:extLst>
          </a:blip>
          <a:srcRect l="124" t="237" r="-124" b="247"/>
          <a:stretch/>
        </p:blipFill>
        <p:spPr>
          <a:xfrm>
            <a:off x="3259" y="2784"/>
            <a:ext cx="9167709" cy="6855216"/>
          </a:xfrm>
          <a:prstGeom prst="rect">
            <a:avLst/>
          </a:prstGeom>
        </p:spPr>
      </p:pic>
      <p:sp>
        <p:nvSpPr>
          <p:cNvPr id="10" name="TextBox 9"/>
          <p:cNvSpPr txBox="1"/>
          <p:nvPr/>
        </p:nvSpPr>
        <p:spPr>
          <a:xfrm>
            <a:off x="228918" y="722460"/>
            <a:ext cx="8843962" cy="1815882"/>
          </a:xfrm>
          <a:prstGeom prst="rect">
            <a:avLst/>
          </a:prstGeom>
          <a:noFill/>
        </p:spPr>
        <p:txBody>
          <a:bodyPr wrap="square" rtlCol="0">
            <a:spAutoFit/>
          </a:bodyPr>
          <a:lstStyle/>
          <a:p>
            <a:r>
              <a:rPr lang="en-US" sz="2800" dirty="0" smtClean="0"/>
              <a:t>Where tillage continues, even conservation tillage, the </a:t>
            </a:r>
            <a:r>
              <a:rPr lang="en-US" sz="2800" dirty="0"/>
              <a:t>degradation of soil landscapes is increasing in areal extent, more of farm fields are suffering the loss of topsoil.  </a:t>
            </a:r>
            <a:r>
              <a:rPr lang="en-US" sz="2800" dirty="0" smtClean="0"/>
              <a:t>The severely eroded areas are growing. </a:t>
            </a:r>
            <a:endParaRPr lang="en-US" sz="2800" dirty="0"/>
          </a:p>
        </p:txBody>
      </p:sp>
      <p:grpSp>
        <p:nvGrpSpPr>
          <p:cNvPr id="4" name="Group 10"/>
          <p:cNvGrpSpPr>
            <a:grpSpLocks noChangeAspect="1"/>
          </p:cNvGrpSpPr>
          <p:nvPr/>
        </p:nvGrpSpPr>
        <p:grpSpPr bwMode="auto">
          <a:xfrm>
            <a:off x="174233" y="3010463"/>
            <a:ext cx="8604007" cy="2972838"/>
            <a:chOff x="1933" y="2796"/>
            <a:chExt cx="4143" cy="1431"/>
          </a:xfrm>
        </p:grpSpPr>
        <p:pic>
          <p:nvPicPr>
            <p:cNvPr id="6" name="Picture 9" descr="slide_4746"/>
            <p:cNvPicPr>
              <a:picLocks noChangeAspect="1" noChangeArrowheads="1"/>
            </p:cNvPicPr>
            <p:nvPr/>
          </p:nvPicPr>
          <p:blipFill rotWithShape="1">
            <a:blip r:embed="rId5">
              <a:extLst>
                <a:ext uri="{28A0092B-C50C-407E-A947-70E740481C1C}">
                  <a14:useLocalDpi xmlns:a14="http://schemas.microsoft.com/office/drawing/2010/main" val="0"/>
                </a:ext>
              </a:extLst>
            </a:blip>
            <a:srcRect t="1151" b="6981"/>
            <a:stretch/>
          </p:blipFill>
          <p:spPr bwMode="auto">
            <a:xfrm>
              <a:off x="3772" y="2796"/>
              <a:ext cx="2304" cy="1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slide_4744"/>
            <p:cNvPicPr>
              <a:picLocks noChangeAspect="1" noChangeArrowheads="1"/>
            </p:cNvPicPr>
            <p:nvPr/>
          </p:nvPicPr>
          <p:blipFill>
            <a:blip r:embed="rId6">
              <a:alphaModFix/>
              <a:extLst>
                <a:ext uri="{28A0092B-C50C-407E-A947-70E740481C1C}">
                  <a14:useLocalDpi xmlns:a14="http://schemas.microsoft.com/office/drawing/2010/main" val="0"/>
                </a:ext>
              </a:extLst>
            </a:blip>
            <a:srcRect t="6250"/>
            <a:stretch>
              <a:fillRect/>
            </a:stretch>
          </p:blipFill>
          <p:spPr bwMode="auto">
            <a:xfrm>
              <a:off x="1933" y="2799"/>
              <a:ext cx="2235" cy="1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8449365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sharpenSoften amount="-52000"/>
                    </a14:imgEffect>
                    <a14:imgEffect>
                      <a14:colorTemperature colorTemp="7261"/>
                    </a14:imgEffect>
                    <a14:imgEffect>
                      <a14:brightnessContrast bright="15000" contrast="37000"/>
                    </a14:imgEffect>
                  </a14:imgLayer>
                </a14:imgProps>
              </a:ext>
            </a:extLst>
          </a:blip>
          <a:srcRect l="124" t="237" r="-124" b="247"/>
          <a:stretch/>
        </p:blipFill>
        <p:spPr>
          <a:xfrm>
            <a:off x="3259" y="2784"/>
            <a:ext cx="9167709" cy="6855216"/>
          </a:xfrm>
          <a:prstGeom prst="rect">
            <a:avLst/>
          </a:prstGeom>
        </p:spPr>
      </p:pic>
      <p:sp>
        <p:nvSpPr>
          <p:cNvPr id="5" name="TextBox 4"/>
          <p:cNvSpPr txBox="1"/>
          <p:nvPr/>
        </p:nvSpPr>
        <p:spPr>
          <a:xfrm>
            <a:off x="390050" y="684531"/>
            <a:ext cx="8948323" cy="4074962"/>
          </a:xfrm>
          <a:prstGeom prst="rect">
            <a:avLst/>
          </a:prstGeom>
          <a:noFill/>
        </p:spPr>
        <p:txBody>
          <a:bodyPr wrap="square">
            <a:spAutoFit/>
          </a:bodyPr>
          <a:lstStyle/>
          <a:p>
            <a:pPr fontAlgn="auto">
              <a:lnSpc>
                <a:spcPct val="120000"/>
              </a:lnSpc>
              <a:spcBef>
                <a:spcPts val="0"/>
              </a:spcBef>
              <a:spcAft>
                <a:spcPts val="1200"/>
              </a:spcAft>
              <a:defRPr/>
            </a:pPr>
            <a:r>
              <a:rPr lang="en-CA" sz="4800" b="1" cap="small" dirty="0" smtClean="0">
                <a:solidFill>
                  <a:srgbClr val="663300"/>
                </a:solidFill>
              </a:rPr>
              <a:t>Soil Health </a:t>
            </a:r>
          </a:p>
          <a:p>
            <a:pPr fontAlgn="auto">
              <a:lnSpc>
                <a:spcPct val="120000"/>
              </a:lnSpc>
              <a:spcBef>
                <a:spcPts val="0"/>
              </a:spcBef>
              <a:spcAft>
                <a:spcPts val="1200"/>
              </a:spcAft>
              <a:defRPr/>
            </a:pPr>
            <a:r>
              <a:rPr lang="en-CA" sz="4800" b="1" cap="small" dirty="0" smtClean="0">
                <a:solidFill>
                  <a:srgbClr val="663300"/>
                </a:solidFill>
              </a:rPr>
              <a:t>			 </a:t>
            </a:r>
            <a:r>
              <a:rPr lang="en-CA" sz="4800" b="1" cap="small" dirty="0" smtClean="0">
                <a:solidFill>
                  <a:srgbClr val="FF0000"/>
                </a:solidFill>
              </a:rPr>
              <a:t>Land Health </a:t>
            </a:r>
          </a:p>
          <a:p>
            <a:pPr fontAlgn="auto">
              <a:lnSpc>
                <a:spcPct val="120000"/>
              </a:lnSpc>
              <a:spcBef>
                <a:spcPts val="0"/>
              </a:spcBef>
              <a:spcAft>
                <a:spcPts val="1200"/>
              </a:spcAft>
              <a:defRPr/>
            </a:pPr>
            <a:r>
              <a:rPr lang="en-CA" sz="4800" b="1" cap="small" dirty="0">
                <a:solidFill>
                  <a:srgbClr val="663300"/>
                </a:solidFill>
              </a:rPr>
              <a:t>	</a:t>
            </a:r>
            <a:r>
              <a:rPr lang="en-CA" sz="4800" b="1" cap="small" dirty="0" smtClean="0">
                <a:solidFill>
                  <a:srgbClr val="663300"/>
                </a:solidFill>
              </a:rPr>
              <a:t>					Farm Health </a:t>
            </a:r>
          </a:p>
          <a:p>
            <a:pPr fontAlgn="auto">
              <a:lnSpc>
                <a:spcPct val="120000"/>
              </a:lnSpc>
              <a:spcBef>
                <a:spcPts val="0"/>
              </a:spcBef>
              <a:spcAft>
                <a:spcPts val="1200"/>
              </a:spcAft>
              <a:defRPr/>
            </a:pPr>
            <a:r>
              <a:rPr lang="en-CA" sz="4800" b="1" cap="small" dirty="0">
                <a:solidFill>
                  <a:srgbClr val="663300"/>
                </a:solidFill>
              </a:rPr>
              <a:t>	</a:t>
            </a:r>
            <a:r>
              <a:rPr lang="en-CA" sz="4800" b="1" cap="small" dirty="0" smtClean="0">
                <a:solidFill>
                  <a:srgbClr val="663300"/>
                </a:solidFill>
              </a:rPr>
              <a:t>								Industry Health </a:t>
            </a:r>
            <a:endParaRPr lang="en-CA" sz="3850" b="1" cap="small" dirty="0" smtClean="0">
              <a:solidFill>
                <a:srgbClr val="663300"/>
              </a:solidFill>
            </a:endParaRPr>
          </a:p>
        </p:txBody>
      </p:sp>
      <p:pic>
        <p:nvPicPr>
          <p:cNvPr id="9" name="Picture 8"/>
          <p:cNvPicPr>
            <a:picLocks noChangeAspect="1"/>
          </p:cNvPicPr>
          <p:nvPr/>
        </p:nvPicPr>
        <p:blipFill>
          <a:blip r:embed="rId5"/>
          <a:stretch>
            <a:fillRect/>
          </a:stretch>
        </p:blipFill>
        <p:spPr>
          <a:xfrm>
            <a:off x="0" y="5438618"/>
            <a:ext cx="9170968" cy="1429542"/>
          </a:xfrm>
          <a:prstGeom prst="rect">
            <a:avLst/>
          </a:prstGeom>
        </p:spPr>
      </p:pic>
    </p:spTree>
    <p:extLst>
      <p:ext uri="{BB962C8B-B14F-4D97-AF65-F5344CB8AC3E}">
        <p14:creationId xmlns:p14="http://schemas.microsoft.com/office/powerpoint/2010/main" val="14238684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345"/>
            <a:ext cx="9144000" cy="6851309"/>
          </a:xfrm>
          <a:prstGeom prst="rect">
            <a:avLst/>
          </a:prstGeom>
        </p:spPr>
      </p:pic>
    </p:spTree>
    <p:extLst>
      <p:ext uri="{BB962C8B-B14F-4D97-AF65-F5344CB8AC3E}">
        <p14:creationId xmlns:p14="http://schemas.microsoft.com/office/powerpoint/2010/main" val="38814496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345"/>
            <a:ext cx="9144000" cy="6851309"/>
          </a:xfrm>
          <a:prstGeom prst="rect">
            <a:avLst/>
          </a:prstGeom>
        </p:spPr>
      </p:pic>
      <p:sp>
        <p:nvSpPr>
          <p:cNvPr id="5" name="TextBox 4"/>
          <p:cNvSpPr txBox="1"/>
          <p:nvPr/>
        </p:nvSpPr>
        <p:spPr>
          <a:xfrm>
            <a:off x="1483249" y="1624076"/>
            <a:ext cx="7499679" cy="3046988"/>
          </a:xfrm>
          <a:prstGeom prst="rect">
            <a:avLst/>
          </a:prstGeom>
          <a:noFill/>
        </p:spPr>
        <p:txBody>
          <a:bodyPr wrap="square" rtlCol="0">
            <a:spAutoFit/>
          </a:bodyPr>
          <a:lstStyle/>
          <a:p>
            <a:pPr algn="ctr"/>
            <a:r>
              <a:rPr lang="en-US" sz="3600" dirty="0" smtClean="0">
                <a:solidFill>
                  <a:srgbClr val="A96839"/>
                </a:solidFill>
                <a:latin typeface="Verdana" panose="020B0604030504040204" pitchFamily="34" charset="0"/>
                <a:ea typeface="Verdana" panose="020B0604030504040204" pitchFamily="34" charset="0"/>
                <a:cs typeface="Verdana" panose="020B0604030504040204" pitchFamily="34" charset="0"/>
              </a:rPr>
              <a:t>National Assessment of Soil Erosion in Canada </a:t>
            </a:r>
          </a:p>
          <a:p>
            <a:pPr algn="ctr"/>
            <a:r>
              <a:rPr lang="en-US" sz="2800" dirty="0" smtClean="0">
                <a:solidFill>
                  <a:srgbClr val="A96839"/>
                </a:solidFill>
                <a:latin typeface="Verdana" panose="020B0604030504040204" pitchFamily="34" charset="0"/>
                <a:ea typeface="Verdana" panose="020B0604030504040204" pitchFamily="34" charset="0"/>
                <a:cs typeface="Verdana" panose="020B0604030504040204" pitchFamily="34" charset="0"/>
              </a:rPr>
              <a:t>from 1971 to 2016 </a:t>
            </a:r>
          </a:p>
          <a:p>
            <a:pPr algn="ctr"/>
            <a:r>
              <a:rPr lang="en-US" sz="2800" dirty="0" smtClean="0">
                <a:solidFill>
                  <a:srgbClr val="621D08"/>
                </a:solidFill>
                <a:latin typeface="Verdana" panose="020B0604030504040204" pitchFamily="34" charset="0"/>
                <a:ea typeface="Verdana" panose="020B0604030504040204" pitchFamily="34" charset="0"/>
                <a:cs typeface="Verdana" panose="020B0604030504040204" pitchFamily="34" charset="0"/>
              </a:rPr>
              <a:t>David Lobb</a:t>
            </a:r>
            <a:r>
              <a:rPr lang="en-US" sz="2800" baseline="30000" dirty="0" smtClean="0">
                <a:solidFill>
                  <a:srgbClr val="621D08"/>
                </a:solidFill>
                <a:latin typeface="Verdana" panose="020B0604030504040204" pitchFamily="34" charset="0"/>
                <a:ea typeface="Verdana" panose="020B0604030504040204" pitchFamily="34" charset="0"/>
                <a:cs typeface="Verdana" panose="020B0604030504040204" pitchFamily="34" charset="0"/>
              </a:rPr>
              <a:t>1</a:t>
            </a:r>
            <a:r>
              <a:rPr lang="en-US" sz="2800" dirty="0" smtClean="0">
                <a:solidFill>
                  <a:srgbClr val="621D08"/>
                </a:solidFill>
                <a:latin typeface="Verdana" panose="020B0604030504040204" pitchFamily="34" charset="0"/>
                <a:ea typeface="Verdana" panose="020B0604030504040204" pitchFamily="34" charset="0"/>
                <a:cs typeface="Verdana" panose="020B0604030504040204" pitchFamily="34" charset="0"/>
              </a:rPr>
              <a:t>, Sheng Li</a:t>
            </a:r>
            <a:r>
              <a:rPr lang="en-US" sz="2800" baseline="30000" dirty="0" smtClean="0">
                <a:solidFill>
                  <a:srgbClr val="621D08"/>
                </a:solidFill>
                <a:latin typeface="Verdana" panose="020B0604030504040204" pitchFamily="34" charset="0"/>
                <a:ea typeface="Verdana" panose="020B0604030504040204" pitchFamily="34" charset="0"/>
                <a:cs typeface="Verdana" panose="020B0604030504040204" pitchFamily="34" charset="0"/>
              </a:rPr>
              <a:t>2</a:t>
            </a:r>
            <a:r>
              <a:rPr lang="en-US" sz="2800" dirty="0" smtClean="0">
                <a:solidFill>
                  <a:srgbClr val="621D08"/>
                </a:solidFill>
                <a:latin typeface="Verdana" panose="020B0604030504040204" pitchFamily="34" charset="0"/>
                <a:ea typeface="Verdana" panose="020B0604030504040204" pitchFamily="34" charset="0"/>
                <a:cs typeface="Verdana" panose="020B0604030504040204" pitchFamily="34" charset="0"/>
              </a:rPr>
              <a:t>, Brian McConkey</a:t>
            </a:r>
            <a:r>
              <a:rPr lang="en-US" sz="2800" baseline="30000" dirty="0" smtClean="0">
                <a:solidFill>
                  <a:srgbClr val="621D08"/>
                </a:solidFill>
                <a:latin typeface="Verdana" panose="020B0604030504040204" pitchFamily="34" charset="0"/>
                <a:ea typeface="Verdana" panose="020B0604030504040204" pitchFamily="34" charset="0"/>
                <a:cs typeface="Verdana" panose="020B0604030504040204" pitchFamily="34" charset="0"/>
              </a:rPr>
              <a:t>2</a:t>
            </a:r>
            <a:r>
              <a:rPr lang="en-US" sz="2800" dirty="0" smtClean="0">
                <a:solidFill>
                  <a:srgbClr val="621D08"/>
                </a:solidFill>
                <a:latin typeface="Verdana" panose="020B0604030504040204" pitchFamily="34" charset="0"/>
                <a:ea typeface="Verdana" panose="020B0604030504040204" pitchFamily="34" charset="0"/>
                <a:cs typeface="Verdana" panose="020B0604030504040204" pitchFamily="34" charset="0"/>
              </a:rPr>
              <a:t>, </a:t>
            </a:r>
            <a:r>
              <a:rPr lang="en-US" sz="2800" dirty="0" err="1" smtClean="0">
                <a:solidFill>
                  <a:srgbClr val="621D08"/>
                </a:solidFill>
                <a:latin typeface="Verdana" panose="020B0604030504040204" pitchFamily="34" charset="0"/>
                <a:ea typeface="Verdana" panose="020B0604030504040204" pitchFamily="34" charset="0"/>
                <a:cs typeface="Verdana" panose="020B0604030504040204" pitchFamily="34" charset="0"/>
              </a:rPr>
              <a:t>Nasem</a:t>
            </a:r>
            <a:r>
              <a:rPr lang="en-US" sz="2800" dirty="0" smtClean="0">
                <a:solidFill>
                  <a:srgbClr val="621D08"/>
                </a:solidFill>
                <a:latin typeface="Verdana" panose="020B0604030504040204" pitchFamily="34" charset="0"/>
                <a:ea typeface="Verdana" panose="020B0604030504040204" pitchFamily="34" charset="0"/>
                <a:cs typeface="Verdana" panose="020B0604030504040204" pitchFamily="34" charset="0"/>
              </a:rPr>
              <a:t> Badreldin</a:t>
            </a:r>
            <a:r>
              <a:rPr lang="en-US" sz="2800" baseline="30000" dirty="0" smtClean="0">
                <a:solidFill>
                  <a:srgbClr val="621D08"/>
                </a:solidFill>
                <a:latin typeface="Verdana" panose="020B0604030504040204" pitchFamily="34" charset="0"/>
                <a:ea typeface="Verdana" panose="020B0604030504040204" pitchFamily="34" charset="0"/>
                <a:cs typeface="Verdana" panose="020B0604030504040204" pitchFamily="34" charset="0"/>
              </a:rPr>
              <a:t>1,3</a:t>
            </a:r>
            <a:endParaRPr lang="en-US" sz="2800" dirty="0" smtClean="0">
              <a:solidFill>
                <a:srgbClr val="621D08"/>
              </a:solidFill>
              <a:latin typeface="Verdana" panose="020B0604030504040204" pitchFamily="34" charset="0"/>
              <a:ea typeface="Verdana" panose="020B0604030504040204" pitchFamily="34" charset="0"/>
              <a:cs typeface="Verdana" panose="020B0604030504040204" pitchFamily="34" charset="0"/>
            </a:endParaRPr>
          </a:p>
          <a:p>
            <a:pPr algn="ctr"/>
            <a:r>
              <a:rPr lang="en-US" baseline="30000" dirty="0">
                <a:solidFill>
                  <a:srgbClr val="621D08"/>
                </a:solidFill>
                <a:latin typeface="Verdana" panose="020B0604030504040204" pitchFamily="34" charset="0"/>
                <a:ea typeface="Verdana" panose="020B0604030504040204" pitchFamily="34" charset="0"/>
                <a:cs typeface="Verdana" panose="020B0604030504040204" pitchFamily="34" charset="0"/>
              </a:rPr>
              <a:t>1</a:t>
            </a:r>
            <a:r>
              <a:rPr lang="en-US" dirty="0">
                <a:solidFill>
                  <a:srgbClr val="621D08"/>
                </a:solidFill>
                <a:latin typeface="Verdana" panose="020B0604030504040204" pitchFamily="34" charset="0"/>
                <a:ea typeface="Verdana" panose="020B0604030504040204" pitchFamily="34" charset="0"/>
                <a:cs typeface="Verdana" panose="020B0604030504040204" pitchFamily="34" charset="0"/>
              </a:rPr>
              <a:t>University of Manitoba</a:t>
            </a:r>
            <a:r>
              <a:rPr lang="en-US" dirty="0" smtClean="0">
                <a:solidFill>
                  <a:srgbClr val="621D08"/>
                </a:solidFill>
                <a:latin typeface="Verdana" panose="020B0604030504040204" pitchFamily="34" charset="0"/>
                <a:ea typeface="Verdana" panose="020B0604030504040204" pitchFamily="34" charset="0"/>
                <a:cs typeface="Verdana" panose="020B0604030504040204" pitchFamily="34" charset="0"/>
              </a:rPr>
              <a:t>,</a:t>
            </a:r>
            <a:r>
              <a:rPr lang="en-US" baseline="30000" dirty="0" smtClean="0">
                <a:solidFill>
                  <a:srgbClr val="621D08"/>
                </a:solidFill>
                <a:latin typeface="Verdana" panose="020B0604030504040204" pitchFamily="34" charset="0"/>
                <a:ea typeface="Verdana" panose="020B0604030504040204" pitchFamily="34" charset="0"/>
                <a:cs typeface="Verdana" panose="020B0604030504040204" pitchFamily="34" charset="0"/>
              </a:rPr>
              <a:t>2</a:t>
            </a:r>
            <a:r>
              <a:rPr lang="en-US" dirty="0" smtClean="0">
                <a:solidFill>
                  <a:srgbClr val="621D08"/>
                </a:solidFill>
                <a:latin typeface="Verdana" panose="020B0604030504040204" pitchFamily="34" charset="0"/>
                <a:ea typeface="Verdana" panose="020B0604030504040204" pitchFamily="34" charset="0"/>
                <a:cs typeface="Verdana" panose="020B0604030504040204" pitchFamily="34" charset="0"/>
              </a:rPr>
              <a:t>Agriculture and </a:t>
            </a:r>
            <a:r>
              <a:rPr lang="en-US" dirty="0" err="1" smtClean="0">
                <a:solidFill>
                  <a:srgbClr val="621D08"/>
                </a:solidFill>
                <a:latin typeface="Verdana" panose="020B0604030504040204" pitchFamily="34" charset="0"/>
                <a:ea typeface="Verdana" panose="020B0604030504040204" pitchFamily="34" charset="0"/>
                <a:cs typeface="Verdana" panose="020B0604030504040204" pitchFamily="34" charset="0"/>
              </a:rPr>
              <a:t>Agri</a:t>
            </a:r>
            <a:r>
              <a:rPr lang="en-US" dirty="0" smtClean="0">
                <a:solidFill>
                  <a:srgbClr val="621D08"/>
                </a:solidFill>
                <a:latin typeface="Verdana" panose="020B0604030504040204" pitchFamily="34" charset="0"/>
                <a:ea typeface="Verdana" panose="020B0604030504040204" pitchFamily="34" charset="0"/>
                <a:cs typeface="Verdana" panose="020B0604030504040204" pitchFamily="34" charset="0"/>
              </a:rPr>
              <a:t>-Food Canada, </a:t>
            </a:r>
            <a:r>
              <a:rPr lang="en-US" baseline="30000" dirty="0" smtClean="0">
                <a:solidFill>
                  <a:srgbClr val="621D08"/>
                </a:solidFill>
                <a:latin typeface="Verdana" panose="020B0604030504040204" pitchFamily="34" charset="0"/>
                <a:ea typeface="Verdana" panose="020B0604030504040204" pitchFamily="34" charset="0"/>
                <a:cs typeface="Verdana" panose="020B0604030504040204" pitchFamily="34" charset="0"/>
              </a:rPr>
              <a:t>3</a:t>
            </a:r>
            <a:r>
              <a:rPr lang="en-US" dirty="0" smtClean="0">
                <a:solidFill>
                  <a:srgbClr val="621D08"/>
                </a:solidFill>
                <a:latin typeface="Verdana" panose="020B0604030504040204" pitchFamily="34" charset="0"/>
                <a:ea typeface="Verdana" panose="020B0604030504040204" pitchFamily="34" charset="0"/>
                <a:cs typeface="Verdana" panose="020B0604030504040204" pitchFamily="34" charset="0"/>
              </a:rPr>
              <a:t>University </a:t>
            </a:r>
            <a:r>
              <a:rPr lang="en-US" dirty="0">
                <a:solidFill>
                  <a:srgbClr val="621D08"/>
                </a:solidFill>
                <a:latin typeface="Verdana" panose="020B0604030504040204" pitchFamily="34" charset="0"/>
                <a:ea typeface="Verdana" panose="020B0604030504040204" pitchFamily="34" charset="0"/>
                <a:cs typeface="Verdana" panose="020B0604030504040204" pitchFamily="34" charset="0"/>
              </a:rPr>
              <a:t>of Guelph</a:t>
            </a:r>
          </a:p>
        </p:txBody>
      </p:sp>
      <p:sp>
        <p:nvSpPr>
          <p:cNvPr id="6" name="Slide Number Placeholder 5"/>
          <p:cNvSpPr>
            <a:spLocks noGrp="1"/>
          </p:cNvSpPr>
          <p:nvPr>
            <p:ph type="sldNum" sz="quarter" idx="12"/>
          </p:nvPr>
        </p:nvSpPr>
        <p:spPr>
          <a:xfrm>
            <a:off x="7086600" y="6489529"/>
            <a:ext cx="2057400" cy="365125"/>
          </a:xfrm>
        </p:spPr>
        <p:txBody>
          <a:bodyPr/>
          <a:lstStyle/>
          <a:p>
            <a:fld id="{FFF7D5DA-A90F-410E-903F-D3887313CAB4}" type="slidenum">
              <a:rPr lang="en-US" smtClean="0"/>
              <a:t>4</a:t>
            </a:fld>
            <a:endParaRPr lang="en-US" dirty="0"/>
          </a:p>
        </p:txBody>
      </p:sp>
    </p:spTree>
    <p:extLst>
      <p:ext uri="{BB962C8B-B14F-4D97-AF65-F5344CB8AC3E}">
        <p14:creationId xmlns:p14="http://schemas.microsoft.com/office/powerpoint/2010/main" val="38703017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345"/>
            <a:ext cx="9144000" cy="6851309"/>
          </a:xfrm>
          <a:prstGeom prst="rect">
            <a:avLst/>
          </a:prstGeom>
        </p:spPr>
      </p:pic>
      <p:sp>
        <p:nvSpPr>
          <p:cNvPr id="5" name="TextBox 4"/>
          <p:cNvSpPr txBox="1"/>
          <p:nvPr/>
        </p:nvSpPr>
        <p:spPr>
          <a:xfrm>
            <a:off x="1606785" y="1859206"/>
            <a:ext cx="7329802" cy="2462213"/>
          </a:xfrm>
          <a:prstGeom prst="rect">
            <a:avLst/>
          </a:prstGeom>
          <a:noFill/>
        </p:spPr>
        <p:txBody>
          <a:bodyPr wrap="square" rtlCol="0">
            <a:spAutoFit/>
          </a:bodyPr>
          <a:lstStyle/>
          <a:p>
            <a:pPr algn="ctr"/>
            <a:r>
              <a:rPr lang="en-US" sz="3600" dirty="0" smtClean="0">
                <a:solidFill>
                  <a:srgbClr val="A96839"/>
                </a:solidFill>
                <a:latin typeface="Verdana"/>
                <a:cs typeface="Verdana"/>
              </a:rPr>
              <a:t>Assessment </a:t>
            </a:r>
            <a:r>
              <a:rPr lang="en-US" sz="3600" dirty="0">
                <a:solidFill>
                  <a:srgbClr val="A96839"/>
                </a:solidFill>
                <a:latin typeface="Verdana"/>
                <a:cs typeface="Verdana"/>
              </a:rPr>
              <a:t>of the Cost of Soil Erosion to Crop </a:t>
            </a:r>
            <a:r>
              <a:rPr lang="en-US" sz="3600" dirty="0" smtClean="0">
                <a:solidFill>
                  <a:srgbClr val="A96839"/>
                </a:solidFill>
                <a:latin typeface="Verdana"/>
                <a:cs typeface="Verdana"/>
              </a:rPr>
              <a:t>Production    in </a:t>
            </a:r>
            <a:r>
              <a:rPr lang="en-US" sz="3600" dirty="0">
                <a:solidFill>
                  <a:srgbClr val="A96839"/>
                </a:solidFill>
                <a:latin typeface="Verdana"/>
                <a:cs typeface="Verdana"/>
              </a:rPr>
              <a:t>Canada</a:t>
            </a:r>
            <a:endParaRPr lang="en-US" sz="3600" dirty="0" smtClean="0">
              <a:solidFill>
                <a:srgbClr val="A96839"/>
              </a:solidFill>
              <a:latin typeface="Verdana"/>
              <a:ea typeface="Verdana" panose="020B0604030504040204" pitchFamily="34" charset="0"/>
              <a:cs typeface="Verdana"/>
            </a:endParaRPr>
          </a:p>
          <a:p>
            <a:pPr algn="ctr"/>
            <a:r>
              <a:rPr lang="en-US" sz="2800" dirty="0" err="1" smtClean="0">
                <a:solidFill>
                  <a:srgbClr val="621D08"/>
                </a:solidFill>
                <a:latin typeface="Verdana" panose="020B0604030504040204" pitchFamily="34" charset="0"/>
                <a:ea typeface="Verdana" panose="020B0604030504040204" pitchFamily="34" charset="0"/>
                <a:cs typeface="Verdana" panose="020B0604030504040204" pitchFamily="34" charset="0"/>
              </a:rPr>
              <a:t>Nasem</a:t>
            </a:r>
            <a:r>
              <a:rPr lang="en-US" sz="2800" dirty="0" smtClean="0">
                <a:solidFill>
                  <a:srgbClr val="621D08"/>
                </a:solidFill>
                <a:latin typeface="Verdana" panose="020B0604030504040204" pitchFamily="34" charset="0"/>
                <a:ea typeface="Verdana" panose="020B0604030504040204" pitchFamily="34" charset="0"/>
                <a:cs typeface="Verdana" panose="020B0604030504040204" pitchFamily="34" charset="0"/>
              </a:rPr>
              <a:t> Badreldin</a:t>
            </a:r>
            <a:r>
              <a:rPr lang="en-US" sz="2800" baseline="30000" dirty="0" smtClean="0">
                <a:solidFill>
                  <a:srgbClr val="621D08"/>
                </a:solidFill>
                <a:latin typeface="Verdana" panose="020B0604030504040204" pitchFamily="34" charset="0"/>
                <a:ea typeface="Verdana" panose="020B0604030504040204" pitchFamily="34" charset="0"/>
                <a:cs typeface="Verdana" panose="020B0604030504040204" pitchFamily="34" charset="0"/>
              </a:rPr>
              <a:t>1,2</a:t>
            </a:r>
            <a:r>
              <a:rPr lang="en-US" sz="2800" dirty="0" smtClean="0">
                <a:solidFill>
                  <a:srgbClr val="621D08"/>
                </a:solidFill>
                <a:latin typeface="Verdana" panose="020B0604030504040204" pitchFamily="34" charset="0"/>
                <a:ea typeface="Verdana" panose="020B0604030504040204" pitchFamily="34" charset="0"/>
                <a:cs typeface="Verdana" panose="020B0604030504040204" pitchFamily="34" charset="0"/>
              </a:rPr>
              <a:t>, David Lobb</a:t>
            </a:r>
            <a:r>
              <a:rPr lang="en-US" sz="2800" baseline="30000" dirty="0" smtClean="0">
                <a:solidFill>
                  <a:srgbClr val="621D08"/>
                </a:solidFill>
                <a:latin typeface="Verdana" panose="020B0604030504040204" pitchFamily="34" charset="0"/>
                <a:ea typeface="Verdana" panose="020B0604030504040204" pitchFamily="34" charset="0"/>
                <a:cs typeface="Verdana" panose="020B0604030504040204" pitchFamily="34" charset="0"/>
              </a:rPr>
              <a:t>1</a:t>
            </a:r>
            <a:endParaRPr lang="en-US" sz="2800" dirty="0" smtClean="0">
              <a:solidFill>
                <a:srgbClr val="621D08"/>
              </a:solidFill>
              <a:latin typeface="Verdana" panose="020B0604030504040204" pitchFamily="34" charset="0"/>
              <a:ea typeface="Verdana" panose="020B0604030504040204" pitchFamily="34" charset="0"/>
              <a:cs typeface="Verdana" panose="020B0604030504040204" pitchFamily="34" charset="0"/>
            </a:endParaRPr>
          </a:p>
          <a:p>
            <a:pPr algn="ctr"/>
            <a:r>
              <a:rPr lang="en-US" baseline="30000" dirty="0" smtClean="0">
                <a:solidFill>
                  <a:srgbClr val="621D08"/>
                </a:solidFill>
                <a:latin typeface="Verdana" panose="020B0604030504040204" pitchFamily="34" charset="0"/>
                <a:ea typeface="Verdana" panose="020B0604030504040204" pitchFamily="34" charset="0"/>
                <a:cs typeface="Verdana" panose="020B0604030504040204" pitchFamily="34" charset="0"/>
              </a:rPr>
              <a:t>1</a:t>
            </a:r>
            <a:r>
              <a:rPr lang="en-US" dirty="0" smtClean="0">
                <a:solidFill>
                  <a:srgbClr val="621D08"/>
                </a:solidFill>
                <a:latin typeface="Verdana" panose="020B0604030504040204" pitchFamily="34" charset="0"/>
                <a:ea typeface="Verdana" panose="020B0604030504040204" pitchFamily="34" charset="0"/>
                <a:cs typeface="Verdana" panose="020B0604030504040204" pitchFamily="34" charset="0"/>
              </a:rPr>
              <a:t>University of Manitoba, </a:t>
            </a:r>
            <a:r>
              <a:rPr lang="en-US" baseline="30000" dirty="0" smtClean="0">
                <a:solidFill>
                  <a:srgbClr val="621D08"/>
                </a:solidFill>
                <a:latin typeface="Verdana" panose="020B0604030504040204" pitchFamily="34" charset="0"/>
                <a:ea typeface="Verdana" panose="020B0604030504040204" pitchFamily="34" charset="0"/>
                <a:cs typeface="Verdana" panose="020B0604030504040204" pitchFamily="34" charset="0"/>
              </a:rPr>
              <a:t>2</a:t>
            </a:r>
            <a:r>
              <a:rPr lang="en-US" dirty="0" smtClean="0">
                <a:solidFill>
                  <a:srgbClr val="621D08"/>
                </a:solidFill>
                <a:latin typeface="Verdana" panose="020B0604030504040204" pitchFamily="34" charset="0"/>
                <a:ea typeface="Verdana" panose="020B0604030504040204" pitchFamily="34" charset="0"/>
                <a:cs typeface="Verdana" panose="020B0604030504040204" pitchFamily="34" charset="0"/>
              </a:rPr>
              <a:t>University of Guelph</a:t>
            </a:r>
            <a:endParaRPr lang="en-US" dirty="0">
              <a:solidFill>
                <a:srgbClr val="621D08"/>
              </a:solidFill>
              <a:latin typeface="Verdana" panose="020B0604030504040204" pitchFamily="34" charset="0"/>
              <a:ea typeface="Verdana" panose="020B0604030504040204" pitchFamily="34" charset="0"/>
              <a:cs typeface="Verdana" panose="020B0604030504040204" pitchFamily="34" charset="0"/>
            </a:endParaRPr>
          </a:p>
        </p:txBody>
      </p:sp>
      <p:sp>
        <p:nvSpPr>
          <p:cNvPr id="6" name="Slide Number Placeholder 5"/>
          <p:cNvSpPr>
            <a:spLocks noGrp="1"/>
          </p:cNvSpPr>
          <p:nvPr>
            <p:ph type="sldNum" sz="quarter" idx="12"/>
          </p:nvPr>
        </p:nvSpPr>
        <p:spPr>
          <a:xfrm>
            <a:off x="7086600" y="6489529"/>
            <a:ext cx="2057400" cy="365125"/>
          </a:xfrm>
        </p:spPr>
        <p:txBody>
          <a:bodyPr/>
          <a:lstStyle/>
          <a:p>
            <a:fld id="{FFF7D5DA-A90F-410E-903F-D3887313CAB4}" type="slidenum">
              <a:rPr lang="en-US" smtClean="0"/>
              <a:t>5</a:t>
            </a:fld>
            <a:endParaRPr lang="en-US" dirty="0"/>
          </a:p>
        </p:txBody>
      </p:sp>
    </p:spTree>
    <p:extLst>
      <p:ext uri="{BB962C8B-B14F-4D97-AF65-F5344CB8AC3E}">
        <p14:creationId xmlns:p14="http://schemas.microsoft.com/office/powerpoint/2010/main" val="29940328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rotWithShape="1">
          <a:blip r:embed="rId3"/>
          <a:srcRect l="24943" t="36866" r="10024" b="10489"/>
          <a:stretch/>
        </p:blipFill>
        <p:spPr>
          <a:xfrm>
            <a:off x="204257" y="1530944"/>
            <a:ext cx="5039224" cy="2551176"/>
          </a:xfrm>
          <a:prstGeom prst="rect">
            <a:avLst/>
          </a:prstGeom>
        </p:spPr>
      </p:pic>
      <p:pic>
        <p:nvPicPr>
          <p:cNvPr id="6" name="Picture 5"/>
          <p:cNvPicPr>
            <a:picLocks noChangeAspect="1"/>
          </p:cNvPicPr>
          <p:nvPr/>
        </p:nvPicPr>
        <p:blipFill>
          <a:blip r:embed="rId4"/>
          <a:stretch>
            <a:fillRect/>
          </a:stretch>
        </p:blipFill>
        <p:spPr>
          <a:xfrm>
            <a:off x="4559300" y="3416300"/>
            <a:ext cx="12700" cy="12700"/>
          </a:xfrm>
          <a:prstGeom prst="rect">
            <a:avLst/>
          </a:prstGeom>
        </p:spPr>
      </p:pic>
      <p:pic>
        <p:nvPicPr>
          <p:cNvPr id="7" name="Picture 6"/>
          <p:cNvPicPr>
            <a:picLocks noChangeAspect="1"/>
          </p:cNvPicPr>
          <p:nvPr/>
        </p:nvPicPr>
        <p:blipFill>
          <a:blip r:embed="rId4"/>
          <a:stretch>
            <a:fillRect/>
          </a:stretch>
        </p:blipFill>
        <p:spPr>
          <a:xfrm>
            <a:off x="4559300" y="3416300"/>
            <a:ext cx="12700" cy="12700"/>
          </a:xfrm>
          <a:prstGeom prst="rect">
            <a:avLst/>
          </a:prstGeom>
        </p:spPr>
      </p:pic>
      <p:pic>
        <p:nvPicPr>
          <p:cNvPr id="8" name="Picture 7"/>
          <p:cNvPicPr>
            <a:picLocks noChangeAspect="1"/>
          </p:cNvPicPr>
          <p:nvPr/>
        </p:nvPicPr>
        <p:blipFill>
          <a:blip r:embed="rId4"/>
          <a:stretch>
            <a:fillRect/>
          </a:stretch>
        </p:blipFill>
        <p:spPr>
          <a:xfrm>
            <a:off x="4559300" y="3416300"/>
            <a:ext cx="12700" cy="12700"/>
          </a:xfrm>
          <a:prstGeom prst="rect">
            <a:avLst/>
          </a:prstGeom>
        </p:spPr>
      </p:pic>
      <p:sp>
        <p:nvSpPr>
          <p:cNvPr id="13" name="TextBox 12"/>
          <p:cNvSpPr txBox="1"/>
          <p:nvPr/>
        </p:nvSpPr>
        <p:spPr>
          <a:xfrm>
            <a:off x="213798" y="1029496"/>
            <a:ext cx="8302625" cy="738664"/>
          </a:xfrm>
          <a:prstGeom prst="rect">
            <a:avLst/>
          </a:prstGeom>
          <a:noFill/>
        </p:spPr>
        <p:txBody>
          <a:bodyPr wrap="square">
            <a:spAutoFit/>
          </a:bodyPr>
          <a:lstStyle/>
          <a:p>
            <a:r>
              <a:rPr lang="en-US" sz="2400" b="1" dirty="0" smtClean="0">
                <a:solidFill>
                  <a:srgbClr val="008000"/>
                </a:solidFill>
              </a:rPr>
              <a:t>Distribution of Soil Loss </a:t>
            </a:r>
            <a:r>
              <a:rPr lang="en-US" sz="2400" b="1" u="sng" dirty="0" smtClean="0">
                <a:solidFill>
                  <a:srgbClr val="008000"/>
                </a:solidFill>
              </a:rPr>
              <a:t>Rates</a:t>
            </a:r>
            <a:r>
              <a:rPr lang="en-US" sz="2400" b="1" dirty="0" smtClean="0">
                <a:solidFill>
                  <a:srgbClr val="008000"/>
                </a:solidFill>
              </a:rPr>
              <a:t> for 1971 and 2011:  </a:t>
            </a:r>
            <a:r>
              <a:rPr lang="en-US" sz="2400" b="1" dirty="0" smtClean="0">
                <a:solidFill>
                  <a:srgbClr val="0000FF"/>
                </a:solidFill>
              </a:rPr>
              <a:t>Soil Erosion</a:t>
            </a:r>
          </a:p>
          <a:p>
            <a:endParaRPr lang="en-CA" b="1" dirty="0">
              <a:solidFill>
                <a:srgbClr val="0000FF"/>
              </a:solidFill>
            </a:endParaRPr>
          </a:p>
        </p:txBody>
      </p:sp>
      <p:pic>
        <p:nvPicPr>
          <p:cNvPr id="15" name="Picture 14"/>
          <p:cNvPicPr>
            <a:picLocks noChangeAspect="1"/>
          </p:cNvPicPr>
          <p:nvPr/>
        </p:nvPicPr>
        <p:blipFill>
          <a:blip r:embed="rId5"/>
          <a:stretch>
            <a:fillRect/>
          </a:stretch>
        </p:blipFill>
        <p:spPr>
          <a:xfrm>
            <a:off x="238125" y="4076616"/>
            <a:ext cx="1513329" cy="1660600"/>
          </a:xfrm>
          <a:prstGeom prst="rect">
            <a:avLst/>
          </a:prstGeom>
        </p:spPr>
      </p:pic>
      <p:sp>
        <p:nvSpPr>
          <p:cNvPr id="16" name="TextBox 15"/>
          <p:cNvSpPr txBox="1"/>
          <p:nvPr/>
        </p:nvSpPr>
        <p:spPr>
          <a:xfrm>
            <a:off x="154432" y="3750605"/>
            <a:ext cx="3755136" cy="369332"/>
          </a:xfrm>
          <a:prstGeom prst="rect">
            <a:avLst/>
          </a:prstGeom>
          <a:noFill/>
        </p:spPr>
        <p:txBody>
          <a:bodyPr wrap="square" rtlCol="0">
            <a:spAutoFit/>
          </a:bodyPr>
          <a:lstStyle/>
          <a:p>
            <a:r>
              <a:rPr lang="en-CA" b="1" kern="1200" dirty="0" smtClean="0">
                <a:solidFill>
                  <a:srgbClr val="0000FF"/>
                </a:solidFill>
              </a:rPr>
              <a:t>Soil Erosion Risk Classes</a:t>
            </a:r>
            <a:endParaRPr lang="en-CA" b="1" kern="1200" dirty="0">
              <a:solidFill>
                <a:srgbClr val="0000FF"/>
              </a:solidFill>
            </a:endParaRPr>
          </a:p>
        </p:txBody>
      </p:sp>
      <p:pic>
        <p:nvPicPr>
          <p:cNvPr id="21" name="Picture 20"/>
          <p:cNvPicPr>
            <a:picLocks/>
          </p:cNvPicPr>
          <p:nvPr/>
        </p:nvPicPr>
        <p:blipFill rotWithShape="1">
          <a:blip r:embed="rId6"/>
          <a:srcRect l="25214" t="37192" r="10160" b="10489"/>
          <a:stretch/>
        </p:blipFill>
        <p:spPr>
          <a:xfrm>
            <a:off x="3918913" y="3506918"/>
            <a:ext cx="5029200" cy="2555440"/>
          </a:xfrm>
          <a:prstGeom prst="rect">
            <a:avLst/>
          </a:prstGeom>
        </p:spPr>
      </p:pic>
      <p:sp>
        <p:nvSpPr>
          <p:cNvPr id="22" name="TextBox 21"/>
          <p:cNvSpPr txBox="1"/>
          <p:nvPr/>
        </p:nvSpPr>
        <p:spPr>
          <a:xfrm>
            <a:off x="1937542" y="1698461"/>
            <a:ext cx="1377696" cy="461665"/>
          </a:xfrm>
          <a:prstGeom prst="rect">
            <a:avLst/>
          </a:prstGeom>
          <a:noFill/>
        </p:spPr>
        <p:txBody>
          <a:bodyPr wrap="square" rtlCol="0">
            <a:spAutoFit/>
          </a:bodyPr>
          <a:lstStyle/>
          <a:p>
            <a:r>
              <a:rPr lang="en-CA" sz="2400" b="1" kern="1200" dirty="0" smtClean="0">
                <a:solidFill>
                  <a:srgbClr val="0000FF"/>
                </a:solidFill>
              </a:rPr>
              <a:t>1971</a:t>
            </a:r>
            <a:endParaRPr lang="en-CA" sz="2400" b="1" kern="1200" dirty="0">
              <a:solidFill>
                <a:srgbClr val="0000FF"/>
              </a:solidFill>
            </a:endParaRPr>
          </a:p>
        </p:txBody>
      </p:sp>
      <p:sp>
        <p:nvSpPr>
          <p:cNvPr id="23" name="TextBox 22"/>
          <p:cNvSpPr txBox="1"/>
          <p:nvPr/>
        </p:nvSpPr>
        <p:spPr>
          <a:xfrm>
            <a:off x="5665386" y="3680140"/>
            <a:ext cx="1377696" cy="461665"/>
          </a:xfrm>
          <a:prstGeom prst="rect">
            <a:avLst/>
          </a:prstGeom>
          <a:noFill/>
        </p:spPr>
        <p:txBody>
          <a:bodyPr wrap="square" rtlCol="0">
            <a:spAutoFit/>
          </a:bodyPr>
          <a:lstStyle/>
          <a:p>
            <a:r>
              <a:rPr lang="en-CA" sz="2400" b="1" kern="1200" dirty="0" smtClean="0">
                <a:solidFill>
                  <a:srgbClr val="0000FF"/>
                </a:solidFill>
              </a:rPr>
              <a:t>2011</a:t>
            </a:r>
            <a:endParaRPr lang="en-CA" sz="2400" b="1" kern="1200" dirty="0">
              <a:solidFill>
                <a:srgbClr val="0000FF"/>
              </a:solidFill>
            </a:endParaRPr>
          </a:p>
        </p:txBody>
      </p:sp>
      <p:sp>
        <p:nvSpPr>
          <p:cNvPr id="18" name="TextBox 17"/>
          <p:cNvSpPr txBox="1"/>
          <p:nvPr/>
        </p:nvSpPr>
        <p:spPr>
          <a:xfrm>
            <a:off x="228432" y="336550"/>
            <a:ext cx="8893175" cy="569387"/>
          </a:xfrm>
          <a:prstGeom prst="rect">
            <a:avLst/>
          </a:prstGeom>
          <a:noFill/>
        </p:spPr>
        <p:txBody>
          <a:bodyPr wrap="square">
            <a:spAutoFit/>
          </a:bodyPr>
          <a:lstStyle/>
          <a:p>
            <a:pPr fontAlgn="auto">
              <a:lnSpc>
                <a:spcPts val="3600"/>
              </a:lnSpc>
              <a:spcBef>
                <a:spcPts val="0"/>
              </a:spcBef>
              <a:spcAft>
                <a:spcPts val="0"/>
              </a:spcAft>
              <a:defRPr/>
            </a:pPr>
            <a:r>
              <a:rPr lang="en-CA" sz="3000" b="1" i="1" cap="small" dirty="0" smtClean="0">
                <a:solidFill>
                  <a:srgbClr val="621D08"/>
                </a:solidFill>
              </a:rPr>
              <a:t>Assessment of Soil Erosion</a:t>
            </a:r>
          </a:p>
        </p:txBody>
      </p:sp>
    </p:spTree>
    <p:extLst>
      <p:ext uri="{BB962C8B-B14F-4D97-AF65-F5344CB8AC3E}">
        <p14:creationId xmlns:p14="http://schemas.microsoft.com/office/powerpoint/2010/main" val="25078843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4559300" y="3416300"/>
            <a:ext cx="12700" cy="12700"/>
          </a:xfrm>
          <a:prstGeom prst="rect">
            <a:avLst/>
          </a:prstGeom>
        </p:spPr>
      </p:pic>
      <p:pic>
        <p:nvPicPr>
          <p:cNvPr id="7" name="Picture 6"/>
          <p:cNvPicPr>
            <a:picLocks noChangeAspect="1"/>
          </p:cNvPicPr>
          <p:nvPr/>
        </p:nvPicPr>
        <p:blipFill>
          <a:blip r:embed="rId3"/>
          <a:stretch>
            <a:fillRect/>
          </a:stretch>
        </p:blipFill>
        <p:spPr>
          <a:xfrm>
            <a:off x="4559300" y="3416300"/>
            <a:ext cx="12700" cy="12700"/>
          </a:xfrm>
          <a:prstGeom prst="rect">
            <a:avLst/>
          </a:prstGeom>
        </p:spPr>
      </p:pic>
      <p:pic>
        <p:nvPicPr>
          <p:cNvPr id="8" name="Picture 7"/>
          <p:cNvPicPr>
            <a:picLocks noChangeAspect="1"/>
          </p:cNvPicPr>
          <p:nvPr/>
        </p:nvPicPr>
        <p:blipFill>
          <a:blip r:embed="rId3"/>
          <a:stretch>
            <a:fillRect/>
          </a:stretch>
        </p:blipFill>
        <p:spPr>
          <a:xfrm>
            <a:off x="4559300" y="3416300"/>
            <a:ext cx="12700" cy="12700"/>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2215337367"/>
              </p:ext>
            </p:extLst>
          </p:nvPr>
        </p:nvGraphicFramePr>
        <p:xfrm>
          <a:off x="345380" y="1832477"/>
          <a:ext cx="8646322" cy="3408756"/>
        </p:xfrm>
        <a:graphic>
          <a:graphicData uri="http://schemas.openxmlformats.org/drawingml/2006/table">
            <a:tbl>
              <a:tblPr/>
              <a:tblGrid>
                <a:gridCol w="219385"/>
                <a:gridCol w="1651834"/>
                <a:gridCol w="683963"/>
                <a:gridCol w="838822"/>
                <a:gridCol w="838822"/>
                <a:gridCol w="1148541"/>
                <a:gridCol w="219385"/>
                <a:gridCol w="838822"/>
                <a:gridCol w="838822"/>
                <a:gridCol w="1148541"/>
                <a:gridCol w="219385"/>
              </a:tblGrid>
              <a:tr h="207730">
                <a:tc>
                  <a:txBody>
                    <a:bodyPr/>
                    <a:lstStyle/>
                    <a:p>
                      <a:pPr algn="l" fontAlgn="t"/>
                      <a:r>
                        <a:rPr lang="en-US" sz="1400" b="0" i="0" u="none" strike="noStrike" dirty="0">
                          <a:solidFill>
                            <a:srgbClr val="000000"/>
                          </a:solidFill>
                          <a:effectLst/>
                          <a:latin typeface="Calibri"/>
                        </a:rPr>
                        <a:t> </a:t>
                      </a:r>
                    </a:p>
                  </a:txBody>
                  <a:tcPr marL="12283" marR="12283" marT="12283" marB="0">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solidFill>
                  </a:tcPr>
                </a:tc>
                <a:tc>
                  <a:txBody>
                    <a:bodyPr/>
                    <a:lstStyle/>
                    <a:p>
                      <a:pPr algn="l" fontAlgn="t"/>
                      <a:r>
                        <a:rPr lang="en-US" sz="1400" b="0" i="0" u="none" strike="noStrike" dirty="0">
                          <a:solidFill>
                            <a:srgbClr val="000000"/>
                          </a:solidFill>
                          <a:effectLst/>
                          <a:latin typeface="Calibri"/>
                        </a:rPr>
                        <a:t> </a:t>
                      </a:r>
                    </a:p>
                  </a:txBody>
                  <a:tcPr marL="12283" marR="12283" marT="12283"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400" b="0" i="0" u="none" strike="noStrike">
                          <a:solidFill>
                            <a:srgbClr val="000000"/>
                          </a:solidFill>
                          <a:effectLst/>
                          <a:latin typeface="Calibri"/>
                        </a:rPr>
                        <a:t> </a:t>
                      </a:r>
                    </a:p>
                  </a:txBody>
                  <a:tcPr marL="12283" marR="12283" marT="12283"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400" b="0" i="0" u="none" strike="noStrike">
                          <a:solidFill>
                            <a:srgbClr val="000000"/>
                          </a:solidFill>
                          <a:effectLst/>
                          <a:latin typeface="Calibri"/>
                        </a:rPr>
                        <a:t> </a:t>
                      </a:r>
                    </a:p>
                  </a:txBody>
                  <a:tcPr marL="12283" marR="12283" marT="12283"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400" b="0" i="0" u="none" strike="noStrike">
                          <a:solidFill>
                            <a:srgbClr val="000000"/>
                          </a:solidFill>
                          <a:effectLst/>
                          <a:latin typeface="Calibri"/>
                        </a:rPr>
                        <a:t> </a:t>
                      </a:r>
                    </a:p>
                  </a:txBody>
                  <a:tcPr marL="12283" marR="12283" marT="12283"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400" b="0" i="0" u="none" strike="noStrike" dirty="0">
                          <a:solidFill>
                            <a:srgbClr val="000000"/>
                          </a:solidFill>
                          <a:effectLst/>
                          <a:latin typeface="Calibri"/>
                        </a:rPr>
                        <a:t> </a:t>
                      </a:r>
                    </a:p>
                  </a:txBody>
                  <a:tcPr marL="12283" marR="12283" marT="12283"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400" b="0" i="0" u="none" strike="noStrike">
                          <a:solidFill>
                            <a:srgbClr val="000000"/>
                          </a:solidFill>
                          <a:effectLst/>
                          <a:latin typeface="Calibri"/>
                        </a:rPr>
                        <a:t> </a:t>
                      </a:r>
                    </a:p>
                  </a:txBody>
                  <a:tcPr marL="12283" marR="12283" marT="12283"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400" b="0" i="0" u="none" strike="noStrike">
                          <a:solidFill>
                            <a:srgbClr val="000000"/>
                          </a:solidFill>
                          <a:effectLst/>
                          <a:latin typeface="Calibri"/>
                        </a:rPr>
                        <a:t> </a:t>
                      </a:r>
                    </a:p>
                  </a:txBody>
                  <a:tcPr marL="12283" marR="12283" marT="12283"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400" b="0" i="0" u="none" strike="noStrike">
                          <a:solidFill>
                            <a:srgbClr val="000000"/>
                          </a:solidFill>
                          <a:effectLst/>
                          <a:latin typeface="Calibri"/>
                        </a:rPr>
                        <a:t> </a:t>
                      </a:r>
                    </a:p>
                  </a:txBody>
                  <a:tcPr marL="12283" marR="12283" marT="12283"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400" b="0" i="0" u="none" strike="noStrike">
                          <a:solidFill>
                            <a:srgbClr val="000000"/>
                          </a:solidFill>
                          <a:effectLst/>
                          <a:latin typeface="Calibri"/>
                        </a:rPr>
                        <a:t> </a:t>
                      </a:r>
                    </a:p>
                  </a:txBody>
                  <a:tcPr marL="12283" marR="12283" marT="12283"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400" b="0" i="0" u="none" strike="noStrike">
                          <a:solidFill>
                            <a:srgbClr val="000000"/>
                          </a:solidFill>
                          <a:effectLst/>
                          <a:latin typeface="Calibri"/>
                        </a:rPr>
                        <a:t> </a:t>
                      </a:r>
                    </a:p>
                  </a:txBody>
                  <a:tcPr marL="12283" marR="12283" marT="12283" marB="0">
                    <a:lnL w="6350" cap="flat" cmpd="sng" algn="ctr">
                      <a:solidFill>
                        <a:srgbClr val="FFFFFF"/>
                      </a:solidFill>
                      <a:prstDash val="solid"/>
                      <a:round/>
                      <a:headEnd type="none" w="med" len="med"/>
                      <a:tailEnd type="none" w="med" len="med"/>
                    </a:lnL>
                    <a:lnR>
                      <a:noFill/>
                    </a:lnR>
                    <a:lnT>
                      <a:noFill/>
                    </a:lnT>
                    <a:lnB w="6350" cap="flat" cmpd="sng" algn="ctr">
                      <a:solidFill>
                        <a:srgbClr val="FFFFFF"/>
                      </a:solidFill>
                      <a:prstDash val="solid"/>
                      <a:round/>
                      <a:headEnd type="none" w="med" len="med"/>
                      <a:tailEnd type="none" w="med" len="med"/>
                    </a:lnB>
                    <a:solidFill>
                      <a:schemeClr val="bg1"/>
                    </a:solidFill>
                  </a:tcPr>
                </a:tc>
              </a:tr>
              <a:tr h="196528">
                <a:tc>
                  <a:txBody>
                    <a:bodyPr/>
                    <a:lstStyle/>
                    <a:p>
                      <a:pPr algn="l" fontAlgn="b"/>
                      <a:r>
                        <a:rPr lang="en-US" sz="1400" b="0" i="0" u="none" strike="noStrike">
                          <a:solidFill>
                            <a:srgbClr val="000000"/>
                          </a:solidFill>
                          <a:effectLst/>
                          <a:latin typeface="Calibri"/>
                        </a:rPr>
                        <a:t> </a:t>
                      </a:r>
                    </a:p>
                  </a:txBody>
                  <a:tcPr marL="12283" marR="12283" marT="12283"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dirty="0">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1" i="0" u="none" strike="noStrike">
                          <a:solidFill>
                            <a:srgbClr val="000000"/>
                          </a:solidFill>
                          <a:effectLst/>
                          <a:latin typeface="Calibri"/>
                        </a:rPr>
                        <a:t>1971</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400" b="1" i="0" u="none" strike="noStrike">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400" b="1" i="0" u="none" strike="noStrike">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400" b="1" i="0" u="none" strike="noStrike" dirty="0">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1400" b="1" i="0" u="none" strike="noStrike">
                          <a:solidFill>
                            <a:srgbClr val="000000"/>
                          </a:solidFill>
                          <a:effectLst/>
                          <a:latin typeface="Calibri"/>
                        </a:rPr>
                        <a:t>2011</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400" b="1" i="0" u="none" strike="noStrike">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400" b="1" i="0" u="none" strike="noStrike">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r>
              <a:tr h="736979">
                <a:tc>
                  <a:txBody>
                    <a:bodyPr/>
                    <a:lstStyle/>
                    <a:p>
                      <a:pPr algn="l" fontAlgn="b"/>
                      <a:r>
                        <a:rPr lang="en-US" sz="1400" b="0" i="0" u="none" strike="noStrike">
                          <a:solidFill>
                            <a:srgbClr val="000000"/>
                          </a:solidFill>
                          <a:effectLst/>
                          <a:latin typeface="Calibri"/>
                        </a:rPr>
                        <a:t> </a:t>
                      </a:r>
                    </a:p>
                  </a:txBody>
                  <a:tcPr marL="12283" marR="12283" marT="12283"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dirty="0">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400" b="0" i="0" u="none" strike="noStrike" dirty="0">
                          <a:solidFill>
                            <a:srgbClr val="000000"/>
                          </a:solidFill>
                          <a:effectLst/>
                          <a:latin typeface="Calibri"/>
                        </a:rPr>
                        <a:t>Units</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400" b="1" i="0" u="none" strike="noStrike" dirty="0">
                          <a:solidFill>
                            <a:srgbClr val="408000"/>
                          </a:solidFill>
                          <a:effectLst/>
                          <a:latin typeface="Calibri"/>
                        </a:rPr>
                        <a:t>Low-Eroding Cropland </a:t>
                      </a:r>
                      <a:r>
                        <a:rPr lang="en-US" sz="1400" b="1" i="0" u="none" strike="noStrike" dirty="0" smtClean="0">
                          <a:solidFill>
                            <a:srgbClr val="408000"/>
                          </a:solidFill>
                          <a:effectLst/>
                          <a:latin typeface="Calibri"/>
                        </a:rPr>
                        <a:t>(N-</a:t>
                      </a:r>
                      <a:r>
                        <a:rPr lang="en-US" sz="1400" b="1" i="0" u="none" strike="noStrike" dirty="0">
                          <a:solidFill>
                            <a:srgbClr val="408000"/>
                          </a:solidFill>
                          <a:effectLst/>
                          <a:latin typeface="Calibri"/>
                        </a:rPr>
                        <a:t>L)</a:t>
                      </a:r>
                    </a:p>
                  </a:txBody>
                  <a:tcPr marL="12283" marR="12283" marT="12283"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400" b="1" i="0" u="none" strike="noStrike" dirty="0">
                          <a:solidFill>
                            <a:srgbClr val="FF2200"/>
                          </a:solidFill>
                          <a:effectLst/>
                          <a:latin typeface="Calibri"/>
                        </a:rPr>
                        <a:t>High-Eroding Cropland (M-VH)</a:t>
                      </a:r>
                    </a:p>
                  </a:txBody>
                  <a:tcPr marL="12283" marR="12283" marT="12283"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400" b="1" i="0" u="none" strike="noStrike" dirty="0">
                          <a:solidFill>
                            <a:srgbClr val="000000"/>
                          </a:solidFill>
                          <a:effectLst/>
                          <a:latin typeface="Calibri"/>
                        </a:rPr>
                        <a:t>Total </a:t>
                      </a:r>
                    </a:p>
                  </a:txBody>
                  <a:tcPr marL="12283" marR="12283" marT="12283"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400" b="1" i="0" u="none" strike="noStrike" dirty="0">
                          <a:solidFill>
                            <a:srgbClr val="000000"/>
                          </a:solidFill>
                          <a:effectLst/>
                          <a:latin typeface="Calibri"/>
                        </a:rPr>
                        <a:t> </a:t>
                      </a:r>
                    </a:p>
                  </a:txBody>
                  <a:tcPr marL="12283" marR="12283" marT="12283"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400" b="1" i="0" u="none" strike="noStrike" dirty="0">
                          <a:solidFill>
                            <a:srgbClr val="408000"/>
                          </a:solidFill>
                          <a:effectLst/>
                          <a:latin typeface="Calibri"/>
                        </a:rPr>
                        <a:t>Low-Eroding Cropland </a:t>
                      </a:r>
                      <a:r>
                        <a:rPr lang="en-US" sz="1400" b="1" i="0" u="none" strike="noStrike" dirty="0" smtClean="0">
                          <a:solidFill>
                            <a:srgbClr val="408000"/>
                          </a:solidFill>
                          <a:effectLst/>
                          <a:latin typeface="Calibri"/>
                        </a:rPr>
                        <a:t>(N-</a:t>
                      </a:r>
                      <a:r>
                        <a:rPr lang="en-US" sz="1400" b="1" i="0" u="none" strike="noStrike" dirty="0">
                          <a:solidFill>
                            <a:srgbClr val="408000"/>
                          </a:solidFill>
                          <a:effectLst/>
                          <a:latin typeface="Calibri"/>
                        </a:rPr>
                        <a:t>L)</a:t>
                      </a:r>
                    </a:p>
                  </a:txBody>
                  <a:tcPr marL="12283" marR="12283" marT="12283"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400" b="1" i="0" u="none" strike="noStrike" dirty="0">
                          <a:solidFill>
                            <a:srgbClr val="FF2200"/>
                          </a:solidFill>
                          <a:effectLst/>
                          <a:latin typeface="Calibri"/>
                        </a:rPr>
                        <a:t>High-Eroding Cropland (M-VH)</a:t>
                      </a:r>
                    </a:p>
                  </a:txBody>
                  <a:tcPr marL="12283" marR="12283" marT="12283"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400" b="1" i="0" u="none" strike="noStrike">
                          <a:solidFill>
                            <a:srgbClr val="000000"/>
                          </a:solidFill>
                          <a:effectLst/>
                          <a:latin typeface="Calibri"/>
                        </a:rPr>
                        <a:t>Total </a:t>
                      </a:r>
                    </a:p>
                  </a:txBody>
                  <a:tcPr marL="12283" marR="12283" marT="12283"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r>
              <a:tr h="189158">
                <a:tc>
                  <a:txBody>
                    <a:bodyPr/>
                    <a:lstStyle/>
                    <a:p>
                      <a:pPr algn="l" fontAlgn="b"/>
                      <a:r>
                        <a:rPr lang="en-US" sz="1400" b="0" i="0" u="none" strike="noStrike">
                          <a:solidFill>
                            <a:srgbClr val="000000"/>
                          </a:solidFill>
                          <a:effectLst/>
                          <a:latin typeface="Calibri"/>
                        </a:rPr>
                        <a:t> </a:t>
                      </a:r>
                    </a:p>
                  </a:txBody>
                  <a:tcPr marL="12283" marR="12283" marT="12283"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1" i="0" u="none" strike="noStrike">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dirty="0">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r>
              <a:tr h="189158">
                <a:tc>
                  <a:txBody>
                    <a:bodyPr/>
                    <a:lstStyle/>
                    <a:p>
                      <a:pPr algn="l" fontAlgn="b"/>
                      <a:r>
                        <a:rPr lang="en-US" sz="1400" b="0" i="0" u="none" strike="noStrike">
                          <a:solidFill>
                            <a:srgbClr val="000000"/>
                          </a:solidFill>
                          <a:effectLst/>
                          <a:latin typeface="Calibri"/>
                        </a:rPr>
                        <a:t> </a:t>
                      </a:r>
                    </a:p>
                  </a:txBody>
                  <a:tcPr marL="12283" marR="12283" marT="12283"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1" i="0" u="none" strike="noStrike">
                          <a:solidFill>
                            <a:srgbClr val="000000"/>
                          </a:solidFill>
                          <a:effectLst/>
                          <a:latin typeface="Calibri"/>
                        </a:rPr>
                        <a:t>Cropland Area</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a:rPr>
                        <a:t>ha</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r" fontAlgn="b"/>
                      <a:r>
                        <a:rPr lang="en-US" sz="1400" b="0" i="0" u="none" strike="noStrike" dirty="0">
                          <a:solidFill>
                            <a:srgbClr val="408000"/>
                          </a:solidFill>
                          <a:effectLst/>
                          <a:latin typeface="Calibri"/>
                        </a:rPr>
                        <a:t>25,149,351</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r" fontAlgn="b"/>
                      <a:r>
                        <a:rPr lang="en-US" sz="1400" b="0" i="0" u="none" strike="noStrike" dirty="0">
                          <a:solidFill>
                            <a:srgbClr val="FF2200"/>
                          </a:solidFill>
                          <a:effectLst/>
                          <a:latin typeface="Calibri"/>
                        </a:rPr>
                        <a:t>14,663,025</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r" fontAlgn="b"/>
                      <a:r>
                        <a:rPr lang="en-US" sz="1400" b="0" i="0" u="none" strike="noStrike">
                          <a:solidFill>
                            <a:srgbClr val="000000"/>
                          </a:solidFill>
                          <a:effectLst/>
                          <a:latin typeface="Calibri"/>
                        </a:rPr>
                        <a:t>39,812,376</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r" fontAlgn="b"/>
                      <a:r>
                        <a:rPr lang="en-US" sz="1400" b="0" i="0" u="none" strike="noStrike" dirty="0">
                          <a:solidFill>
                            <a:srgbClr val="408000"/>
                          </a:solidFill>
                          <a:effectLst/>
                          <a:latin typeface="Calibri"/>
                        </a:rPr>
                        <a:t>35,211,104</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r" fontAlgn="b"/>
                      <a:r>
                        <a:rPr lang="en-US" sz="1400" b="0" i="0" u="none" strike="noStrike" dirty="0">
                          <a:solidFill>
                            <a:srgbClr val="FF2200"/>
                          </a:solidFill>
                          <a:effectLst/>
                          <a:latin typeface="Calibri"/>
                        </a:rPr>
                        <a:t>3,676,329</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r" fontAlgn="b"/>
                      <a:r>
                        <a:rPr lang="en-US" sz="1400" b="0" i="0" u="none" strike="noStrike">
                          <a:solidFill>
                            <a:srgbClr val="000000"/>
                          </a:solidFill>
                          <a:effectLst/>
                          <a:latin typeface="Calibri"/>
                        </a:rPr>
                        <a:t>38,887,434</a:t>
                      </a:r>
                    </a:p>
                  </a:txBody>
                  <a:tcPr marL="12283" marR="12283" marT="12283"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r>
              <a:tr h="189158">
                <a:tc>
                  <a:txBody>
                    <a:bodyPr/>
                    <a:lstStyle/>
                    <a:p>
                      <a:pPr algn="l" fontAlgn="b"/>
                      <a:r>
                        <a:rPr lang="en-US" sz="1400" b="0" i="0" u="none" strike="noStrike">
                          <a:solidFill>
                            <a:srgbClr val="000000"/>
                          </a:solidFill>
                          <a:effectLst/>
                          <a:latin typeface="Calibri"/>
                        </a:rPr>
                        <a:t> </a:t>
                      </a:r>
                    </a:p>
                  </a:txBody>
                  <a:tcPr marL="12283" marR="12283" marT="12283"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1" i="0" u="none" strike="noStrike">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a:rPr>
                        <a:t>%</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r" fontAlgn="b"/>
                      <a:r>
                        <a:rPr lang="en-US" sz="1400" b="0" i="0" u="none" strike="noStrike" dirty="0">
                          <a:solidFill>
                            <a:srgbClr val="408000"/>
                          </a:solidFill>
                          <a:effectLst/>
                          <a:latin typeface="Calibri"/>
                        </a:rPr>
                        <a:t>63.2</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r" fontAlgn="b"/>
                      <a:r>
                        <a:rPr lang="en-US" sz="1400" b="0" i="0" u="none" strike="noStrike" dirty="0">
                          <a:solidFill>
                            <a:srgbClr val="FF2200"/>
                          </a:solidFill>
                          <a:effectLst/>
                          <a:latin typeface="Calibri"/>
                        </a:rPr>
                        <a:t>36.8</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r" fontAlgn="b"/>
                      <a:r>
                        <a:rPr lang="en-US" sz="1400" b="0" i="0" u="none" strike="noStrike" dirty="0">
                          <a:solidFill>
                            <a:srgbClr val="000000"/>
                          </a:solidFill>
                          <a:effectLst/>
                          <a:latin typeface="Calibri"/>
                        </a:rPr>
                        <a:t>100</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r" fontAlgn="b"/>
                      <a:r>
                        <a:rPr lang="en-US" sz="1400" b="0" i="0" u="none" strike="noStrike" dirty="0">
                          <a:solidFill>
                            <a:srgbClr val="408000"/>
                          </a:solidFill>
                          <a:effectLst/>
                          <a:latin typeface="Calibri"/>
                        </a:rPr>
                        <a:t>90.5</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r" fontAlgn="b"/>
                      <a:r>
                        <a:rPr lang="en-US" sz="1400" b="0" i="0" u="none" strike="noStrike" dirty="0">
                          <a:solidFill>
                            <a:srgbClr val="FF2200"/>
                          </a:solidFill>
                          <a:effectLst/>
                          <a:latin typeface="Calibri"/>
                        </a:rPr>
                        <a:t>9.5</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r" fontAlgn="b"/>
                      <a:r>
                        <a:rPr lang="en-US" sz="1400" b="0" i="0" u="none" strike="noStrike">
                          <a:solidFill>
                            <a:srgbClr val="000000"/>
                          </a:solidFill>
                          <a:effectLst/>
                          <a:latin typeface="Calibri"/>
                        </a:rPr>
                        <a:t>100</a:t>
                      </a:r>
                    </a:p>
                  </a:txBody>
                  <a:tcPr marL="12283" marR="12283" marT="12283"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r>
              <a:tr h="252161">
                <a:tc>
                  <a:txBody>
                    <a:bodyPr/>
                    <a:lstStyle/>
                    <a:p>
                      <a:pPr algn="l" fontAlgn="b"/>
                      <a:r>
                        <a:rPr lang="en-US" sz="1400" b="0" i="0" u="none" strike="noStrike">
                          <a:solidFill>
                            <a:srgbClr val="000000"/>
                          </a:solidFill>
                          <a:effectLst/>
                          <a:latin typeface="Calibri"/>
                        </a:rPr>
                        <a:t> </a:t>
                      </a:r>
                    </a:p>
                  </a:txBody>
                  <a:tcPr marL="12283" marR="12283" marT="12283"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1" i="0" u="none" strike="noStrike">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408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FF22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dirty="0">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endParaRPr lang="en-US" dirty="0"/>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endParaRPr lang="en-US" dirty="0"/>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r>
              <a:tr h="196528">
                <a:tc>
                  <a:txBody>
                    <a:bodyPr/>
                    <a:lstStyle/>
                    <a:p>
                      <a:pPr algn="l" fontAlgn="b"/>
                      <a:r>
                        <a:rPr lang="en-US" sz="1400" b="0" i="0" u="none" strike="noStrike">
                          <a:solidFill>
                            <a:srgbClr val="000000"/>
                          </a:solidFill>
                          <a:effectLst/>
                          <a:latin typeface="Calibri"/>
                        </a:rPr>
                        <a:t> </a:t>
                      </a:r>
                    </a:p>
                  </a:txBody>
                  <a:tcPr marL="12283" marR="12283" marT="12283"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1" i="0" u="none" strike="noStrike">
                          <a:solidFill>
                            <a:srgbClr val="000000"/>
                          </a:solidFill>
                          <a:effectLst/>
                          <a:latin typeface="Calibri"/>
                        </a:rPr>
                        <a:t>Soil Loss Rate</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fi-FI" sz="1400" b="0" i="0" u="none" strike="noStrike">
                          <a:solidFill>
                            <a:srgbClr val="000000"/>
                          </a:solidFill>
                          <a:effectLst/>
                          <a:latin typeface="Calibri"/>
                        </a:rPr>
                        <a:t>t ha</a:t>
                      </a:r>
                      <a:r>
                        <a:rPr lang="fi-FI" sz="1400" b="0" i="0" u="none" strike="noStrike" baseline="30000">
                          <a:solidFill>
                            <a:srgbClr val="000000"/>
                          </a:solidFill>
                          <a:effectLst/>
                          <a:latin typeface="Calibri"/>
                        </a:rPr>
                        <a:t>-1</a:t>
                      </a:r>
                      <a:r>
                        <a:rPr lang="fi-FI" sz="1400" b="0" i="0" u="none" strike="noStrike">
                          <a:solidFill>
                            <a:srgbClr val="000000"/>
                          </a:solidFill>
                          <a:effectLst/>
                          <a:latin typeface="Calibri"/>
                        </a:rPr>
                        <a:t> yr</a:t>
                      </a:r>
                      <a:r>
                        <a:rPr lang="fi-FI" sz="1400" b="0" i="0" u="none" strike="noStrike" baseline="30000">
                          <a:solidFill>
                            <a:srgbClr val="000000"/>
                          </a:solidFill>
                          <a:effectLst/>
                          <a:latin typeface="Calibri"/>
                        </a:rPr>
                        <a:t>-1</a:t>
                      </a:r>
                      <a:endParaRPr lang="fi-FI" sz="1400" b="0" i="0" u="none" strike="noStrike">
                        <a:solidFill>
                          <a:srgbClr val="000000"/>
                        </a:solidFill>
                        <a:effectLst/>
                        <a:latin typeface="Calibri"/>
                      </a:endParaRP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r" fontAlgn="b"/>
                      <a:r>
                        <a:rPr lang="en-US" sz="1400" b="0" i="0" u="none" strike="noStrike">
                          <a:solidFill>
                            <a:srgbClr val="408000"/>
                          </a:solidFill>
                          <a:effectLst/>
                          <a:latin typeface="Calibri"/>
                        </a:rPr>
                        <a:t>5.9</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r" fontAlgn="b"/>
                      <a:r>
                        <a:rPr lang="en-US" sz="1400" b="0" i="0" u="none" strike="noStrike" dirty="0">
                          <a:solidFill>
                            <a:srgbClr val="FF2200"/>
                          </a:solidFill>
                          <a:effectLst/>
                          <a:latin typeface="Calibri"/>
                        </a:rPr>
                        <a:t>24.0</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r" fontAlgn="b"/>
                      <a:r>
                        <a:rPr lang="en-US" sz="1400" b="0" i="0" u="none" strike="noStrike" dirty="0">
                          <a:solidFill>
                            <a:srgbClr val="408000"/>
                          </a:solidFill>
                          <a:effectLst/>
                          <a:latin typeface="Calibri"/>
                        </a:rPr>
                        <a:t>3.5</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r" fontAlgn="b"/>
                      <a:r>
                        <a:rPr lang="en-US" sz="1400" b="0" i="0" u="none" strike="noStrike">
                          <a:solidFill>
                            <a:srgbClr val="FF2200"/>
                          </a:solidFill>
                          <a:effectLst/>
                          <a:latin typeface="Calibri"/>
                        </a:rPr>
                        <a:t>22.7</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r>
              <a:tr h="189158">
                <a:tc>
                  <a:txBody>
                    <a:bodyPr/>
                    <a:lstStyle/>
                    <a:p>
                      <a:pPr algn="l" fontAlgn="b"/>
                      <a:r>
                        <a:rPr lang="en-US" sz="1400" b="0" i="0" u="none" strike="noStrike">
                          <a:solidFill>
                            <a:srgbClr val="000000"/>
                          </a:solidFill>
                          <a:effectLst/>
                          <a:latin typeface="Calibri"/>
                        </a:rPr>
                        <a:t> </a:t>
                      </a:r>
                    </a:p>
                  </a:txBody>
                  <a:tcPr marL="12283" marR="12283" marT="12283"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1" i="0" u="none" strike="noStrike">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dirty="0">
                          <a:solidFill>
                            <a:srgbClr val="408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dirty="0">
                          <a:solidFill>
                            <a:srgbClr val="FF22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dirty="0">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dirty="0">
                          <a:solidFill>
                            <a:srgbClr val="408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dirty="0">
                          <a:solidFill>
                            <a:srgbClr val="FF22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r>
              <a:tr h="189158">
                <a:tc>
                  <a:txBody>
                    <a:bodyPr/>
                    <a:lstStyle/>
                    <a:p>
                      <a:pPr algn="l" fontAlgn="b"/>
                      <a:r>
                        <a:rPr lang="en-US" sz="1400" b="0" i="0" u="none" strike="noStrike">
                          <a:solidFill>
                            <a:srgbClr val="000000"/>
                          </a:solidFill>
                          <a:effectLst/>
                          <a:latin typeface="Calibri"/>
                        </a:rPr>
                        <a:t> </a:t>
                      </a:r>
                    </a:p>
                  </a:txBody>
                  <a:tcPr marL="12283" marR="12283" marT="12283"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1" i="0" u="none" strike="noStrike">
                          <a:solidFill>
                            <a:srgbClr val="000000"/>
                          </a:solidFill>
                          <a:effectLst/>
                          <a:latin typeface="Calibri"/>
                        </a:rPr>
                        <a:t>Relative Crop Yield</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a:rPr>
                        <a:t>%</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r" fontAlgn="b"/>
                      <a:r>
                        <a:rPr lang="en-US" sz="1400" b="0" i="0" u="none" strike="noStrike" dirty="0">
                          <a:solidFill>
                            <a:srgbClr val="408000"/>
                          </a:solidFill>
                          <a:effectLst/>
                          <a:latin typeface="Calibri"/>
                        </a:rPr>
                        <a:t>99.5</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r" fontAlgn="b"/>
                      <a:r>
                        <a:rPr lang="en-US" sz="1400" b="0" i="0" u="none" strike="noStrike">
                          <a:solidFill>
                            <a:srgbClr val="FF2200"/>
                          </a:solidFill>
                          <a:effectLst/>
                          <a:latin typeface="Calibri"/>
                        </a:rPr>
                        <a:t>83</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dirty="0">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r" fontAlgn="b"/>
                      <a:r>
                        <a:rPr lang="en-US" sz="1400" b="0" i="0" u="none" strike="noStrike">
                          <a:solidFill>
                            <a:srgbClr val="408000"/>
                          </a:solidFill>
                          <a:effectLst/>
                          <a:latin typeface="Calibri"/>
                        </a:rPr>
                        <a:t>95</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r" fontAlgn="b"/>
                      <a:r>
                        <a:rPr lang="en-US" sz="1400" b="0" i="0" u="none" strike="noStrike" dirty="0">
                          <a:solidFill>
                            <a:srgbClr val="FF2200"/>
                          </a:solidFill>
                          <a:effectLst/>
                          <a:latin typeface="Calibri"/>
                        </a:rPr>
                        <a:t>40</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r>
              <a:tr h="189158">
                <a:tc>
                  <a:txBody>
                    <a:bodyPr/>
                    <a:lstStyle/>
                    <a:p>
                      <a:pPr algn="l" fontAlgn="b"/>
                      <a:r>
                        <a:rPr lang="en-US" sz="1400" b="0" i="0" u="none" strike="noStrike">
                          <a:solidFill>
                            <a:srgbClr val="000000"/>
                          </a:solidFill>
                          <a:effectLst/>
                          <a:latin typeface="Calibri"/>
                        </a:rPr>
                        <a:t> </a:t>
                      </a:r>
                    </a:p>
                  </a:txBody>
                  <a:tcPr marL="12283" marR="12283" marT="12283"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1" i="0" u="none" strike="noStrike" dirty="0" smtClean="0">
                          <a:solidFill>
                            <a:srgbClr val="000000"/>
                          </a:solidFill>
                          <a:effectLst/>
                          <a:latin typeface="Calibri"/>
                        </a:rPr>
                        <a:t>Crop </a:t>
                      </a:r>
                      <a:r>
                        <a:rPr lang="en-US" sz="1400" b="1" i="0" u="none" strike="noStrike" dirty="0">
                          <a:solidFill>
                            <a:srgbClr val="000000"/>
                          </a:solidFill>
                          <a:effectLst/>
                          <a:latin typeface="Calibri"/>
                        </a:rPr>
                        <a:t>Yield Loss</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a:rPr>
                        <a:t>%</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r" fontAlgn="b"/>
                      <a:r>
                        <a:rPr lang="en-US" sz="1400" b="0" i="0" u="none" strike="noStrike" dirty="0">
                          <a:solidFill>
                            <a:srgbClr val="408000"/>
                          </a:solidFill>
                          <a:effectLst/>
                          <a:latin typeface="Calibri"/>
                        </a:rPr>
                        <a:t>0.5</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r" fontAlgn="b"/>
                      <a:r>
                        <a:rPr lang="en-US" sz="1400" b="0" i="0" u="none" strike="noStrike" dirty="0" smtClean="0">
                          <a:solidFill>
                            <a:srgbClr val="FF2200"/>
                          </a:solidFill>
                          <a:effectLst/>
                          <a:latin typeface="Calibri"/>
                        </a:rPr>
                        <a:t>17</a:t>
                      </a:r>
                      <a:endParaRPr lang="en-US" sz="1400" b="0" i="0" u="none" strike="noStrike" dirty="0">
                        <a:solidFill>
                          <a:srgbClr val="FF2200"/>
                        </a:solidFill>
                        <a:effectLst/>
                        <a:latin typeface="Calibri"/>
                      </a:endParaRP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dirty="0">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r" fontAlgn="b"/>
                      <a:r>
                        <a:rPr lang="en-US" sz="1400" b="0" i="0" u="none" strike="noStrike" dirty="0">
                          <a:solidFill>
                            <a:srgbClr val="408000"/>
                          </a:solidFill>
                          <a:effectLst/>
                          <a:latin typeface="Calibri"/>
                        </a:rPr>
                        <a:t>5</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r" fontAlgn="b"/>
                      <a:r>
                        <a:rPr lang="en-US" sz="1400" b="0" i="0" u="none" strike="noStrike" dirty="0">
                          <a:solidFill>
                            <a:srgbClr val="FF2200"/>
                          </a:solidFill>
                          <a:effectLst/>
                          <a:latin typeface="Calibri"/>
                        </a:rPr>
                        <a:t>60</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r>
              <a:tr h="189158">
                <a:tc>
                  <a:txBody>
                    <a:bodyPr/>
                    <a:lstStyle/>
                    <a:p>
                      <a:pPr algn="l" fontAlgn="b"/>
                      <a:r>
                        <a:rPr lang="en-US" sz="1400" b="0" i="0" u="none" strike="noStrike" dirty="0">
                          <a:solidFill>
                            <a:srgbClr val="000000"/>
                          </a:solidFill>
                          <a:effectLst/>
                          <a:latin typeface="Calibri"/>
                        </a:rPr>
                        <a:t> </a:t>
                      </a:r>
                    </a:p>
                  </a:txBody>
                  <a:tcPr marL="12283" marR="12283" marT="12283"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chemeClr val="bg1"/>
                    </a:solidFill>
                  </a:tcPr>
                </a:tc>
                <a:tc>
                  <a:txBody>
                    <a:bodyPr/>
                    <a:lstStyle/>
                    <a:p>
                      <a:pPr algn="l" fontAlgn="b"/>
                      <a:r>
                        <a:rPr lang="en-US" sz="1400" b="0" i="0" u="none" strike="noStrike" dirty="0">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chemeClr val="bg1"/>
                    </a:solidFill>
                  </a:tcPr>
                </a:tc>
                <a:tc>
                  <a:txBody>
                    <a:bodyPr/>
                    <a:lstStyle/>
                    <a:p>
                      <a:pPr algn="l" fontAlgn="b"/>
                      <a:r>
                        <a:rPr lang="en-US" sz="1400" b="0" i="0" u="none" strike="noStrike" dirty="0">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chemeClr val="bg1"/>
                    </a:solidFill>
                  </a:tcPr>
                </a:tc>
                <a:tc>
                  <a:txBody>
                    <a:bodyPr/>
                    <a:lstStyle/>
                    <a:p>
                      <a:pPr algn="l" fontAlgn="b"/>
                      <a:r>
                        <a:rPr lang="en-US" sz="1400" b="0" i="0" u="none" strike="noStrike" dirty="0">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chemeClr val="bg1"/>
                    </a:solidFill>
                  </a:tcPr>
                </a:tc>
                <a:tc>
                  <a:txBody>
                    <a:bodyPr/>
                    <a:lstStyle/>
                    <a:p>
                      <a:pPr algn="l" fontAlgn="b"/>
                      <a:r>
                        <a:rPr lang="en-US" sz="1400" b="0" i="0" u="none" strike="noStrike" dirty="0">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chemeClr val="bg1"/>
                    </a:solidFill>
                  </a:tcPr>
                </a:tc>
                <a:tc>
                  <a:txBody>
                    <a:bodyPr/>
                    <a:lstStyle/>
                    <a:p>
                      <a:pPr algn="l" fontAlgn="b"/>
                      <a:r>
                        <a:rPr lang="en-US" sz="1400" b="0" i="0" u="none" strike="noStrike" dirty="0">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chemeClr val="bg1"/>
                    </a:solidFill>
                  </a:tcPr>
                </a:tc>
                <a:tc>
                  <a:txBody>
                    <a:bodyPr/>
                    <a:lstStyle/>
                    <a:p>
                      <a:pPr algn="l" fontAlgn="b"/>
                      <a:r>
                        <a:rPr lang="en-US" sz="1400" b="0" i="0" u="none" strike="noStrike" dirty="0">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chemeClr val="bg1"/>
                    </a:solidFill>
                  </a:tcPr>
                </a:tc>
                <a:tc>
                  <a:txBody>
                    <a:bodyPr/>
                    <a:lstStyle/>
                    <a:p>
                      <a:pPr algn="l" fontAlgn="b"/>
                      <a:r>
                        <a:rPr lang="en-US" sz="1400" b="0" i="0" u="none" strike="noStrike" dirty="0">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chemeClr val="bg1"/>
                    </a:solidFill>
                  </a:tcPr>
                </a:tc>
                <a:tc>
                  <a:txBody>
                    <a:bodyPr/>
                    <a:lstStyle/>
                    <a:p>
                      <a:pPr algn="l" fontAlgn="b"/>
                      <a:r>
                        <a:rPr lang="en-US" sz="1400" b="0" i="0" u="none" strike="noStrike" dirty="0">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a:noFill/>
                    </a:lnB>
                    <a:solidFill>
                      <a:schemeClr val="bg1"/>
                    </a:solidFill>
                  </a:tcPr>
                </a:tc>
              </a:tr>
            </a:tbl>
          </a:graphicData>
        </a:graphic>
      </p:graphicFrame>
      <p:sp>
        <p:nvSpPr>
          <p:cNvPr id="10" name="TextBox 9"/>
          <p:cNvSpPr txBox="1"/>
          <p:nvPr/>
        </p:nvSpPr>
        <p:spPr>
          <a:xfrm>
            <a:off x="239270" y="1196902"/>
            <a:ext cx="8527122" cy="461665"/>
          </a:xfrm>
          <a:prstGeom prst="rect">
            <a:avLst/>
          </a:prstGeom>
          <a:noFill/>
        </p:spPr>
        <p:txBody>
          <a:bodyPr wrap="square">
            <a:spAutoFit/>
          </a:bodyPr>
          <a:lstStyle/>
          <a:p>
            <a:r>
              <a:rPr lang="en-US" sz="2400" b="1" u="sng" dirty="0" smtClean="0">
                <a:solidFill>
                  <a:srgbClr val="FF0000"/>
                </a:solidFill>
              </a:rPr>
              <a:t>Annual Soil Loss</a:t>
            </a:r>
            <a:r>
              <a:rPr lang="en-US" sz="2400" b="1" dirty="0" smtClean="0">
                <a:solidFill>
                  <a:srgbClr val="FF0000"/>
                </a:solidFill>
              </a:rPr>
              <a:t> and Crop Yield Loss in 1971 and 2011</a:t>
            </a:r>
          </a:p>
        </p:txBody>
      </p:sp>
      <p:sp>
        <p:nvSpPr>
          <p:cNvPr id="2" name="Oval 1"/>
          <p:cNvSpPr/>
          <p:nvPr/>
        </p:nvSpPr>
        <p:spPr>
          <a:xfrm>
            <a:off x="4096297" y="3582835"/>
            <a:ext cx="670792" cy="361577"/>
          </a:xfrm>
          <a:prstGeom prst="ellipse">
            <a:avLst/>
          </a:prstGeom>
          <a:noFill/>
          <a:ln w="50800" cmpd="sng">
            <a:solidFill>
              <a:srgbClr val="FFFF3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7182998" y="4763821"/>
            <a:ext cx="670792" cy="361577"/>
          </a:xfrm>
          <a:prstGeom prst="ellipse">
            <a:avLst/>
          </a:prstGeom>
          <a:noFill/>
          <a:ln w="50800" cmpd="sng">
            <a:solidFill>
              <a:srgbClr val="FFFF3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4123837" y="4773114"/>
            <a:ext cx="670792" cy="361577"/>
          </a:xfrm>
          <a:prstGeom prst="ellipse">
            <a:avLst/>
          </a:prstGeom>
          <a:noFill/>
          <a:ln w="50800" cmpd="sng">
            <a:solidFill>
              <a:srgbClr val="FFFF3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7182998" y="3600723"/>
            <a:ext cx="670792" cy="361577"/>
          </a:xfrm>
          <a:prstGeom prst="ellipse">
            <a:avLst/>
          </a:prstGeom>
          <a:noFill/>
          <a:ln w="50800" cmpd="sng">
            <a:solidFill>
              <a:srgbClr val="FFFF3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4839422" y="5501331"/>
            <a:ext cx="2457599" cy="369332"/>
          </a:xfrm>
          <a:prstGeom prst="rect">
            <a:avLst/>
          </a:prstGeom>
          <a:noFill/>
        </p:spPr>
        <p:txBody>
          <a:bodyPr wrap="none" rtlCol="0">
            <a:spAutoFit/>
          </a:bodyPr>
          <a:lstStyle/>
          <a:p>
            <a:r>
              <a:rPr lang="en-US" dirty="0" smtClean="0">
                <a:solidFill>
                  <a:srgbClr val="FF0000"/>
                </a:solidFill>
              </a:rPr>
              <a:t>* no net improvement *</a:t>
            </a:r>
            <a:endParaRPr lang="en-US" dirty="0">
              <a:solidFill>
                <a:srgbClr val="FF0000"/>
              </a:solidFill>
            </a:endParaRPr>
          </a:p>
        </p:txBody>
      </p:sp>
      <p:sp>
        <p:nvSpPr>
          <p:cNvPr id="17" name="TextBox 16"/>
          <p:cNvSpPr txBox="1"/>
          <p:nvPr/>
        </p:nvSpPr>
        <p:spPr>
          <a:xfrm>
            <a:off x="228432" y="336550"/>
            <a:ext cx="8893175" cy="569387"/>
          </a:xfrm>
          <a:prstGeom prst="rect">
            <a:avLst/>
          </a:prstGeom>
          <a:noFill/>
        </p:spPr>
        <p:txBody>
          <a:bodyPr wrap="square">
            <a:spAutoFit/>
          </a:bodyPr>
          <a:lstStyle/>
          <a:p>
            <a:pPr fontAlgn="auto">
              <a:lnSpc>
                <a:spcPts val="3600"/>
              </a:lnSpc>
              <a:spcBef>
                <a:spcPts val="0"/>
              </a:spcBef>
              <a:spcAft>
                <a:spcPts val="0"/>
              </a:spcAft>
              <a:defRPr/>
            </a:pPr>
            <a:r>
              <a:rPr lang="en-CA" sz="3000" b="1" i="1" cap="small" dirty="0" smtClean="0">
                <a:solidFill>
                  <a:srgbClr val="621D08"/>
                </a:solidFill>
              </a:rPr>
              <a:t>Assessment of Cost</a:t>
            </a:r>
          </a:p>
        </p:txBody>
      </p:sp>
      <p:sp>
        <p:nvSpPr>
          <p:cNvPr id="5" name="Rectangle 4"/>
          <p:cNvSpPr/>
          <p:nvPr/>
        </p:nvSpPr>
        <p:spPr>
          <a:xfrm>
            <a:off x="487680" y="4084319"/>
            <a:ext cx="8278712" cy="178634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97925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4559300" y="3416300"/>
            <a:ext cx="12700" cy="12700"/>
          </a:xfrm>
          <a:prstGeom prst="rect">
            <a:avLst/>
          </a:prstGeom>
        </p:spPr>
      </p:pic>
      <p:pic>
        <p:nvPicPr>
          <p:cNvPr id="7" name="Picture 6"/>
          <p:cNvPicPr>
            <a:picLocks noChangeAspect="1"/>
          </p:cNvPicPr>
          <p:nvPr/>
        </p:nvPicPr>
        <p:blipFill>
          <a:blip r:embed="rId3"/>
          <a:stretch>
            <a:fillRect/>
          </a:stretch>
        </p:blipFill>
        <p:spPr>
          <a:xfrm>
            <a:off x="4559300" y="3416300"/>
            <a:ext cx="12700" cy="12700"/>
          </a:xfrm>
          <a:prstGeom prst="rect">
            <a:avLst/>
          </a:prstGeom>
        </p:spPr>
      </p:pic>
      <p:pic>
        <p:nvPicPr>
          <p:cNvPr id="8" name="Picture 7"/>
          <p:cNvPicPr>
            <a:picLocks noChangeAspect="1"/>
          </p:cNvPicPr>
          <p:nvPr/>
        </p:nvPicPr>
        <p:blipFill>
          <a:blip r:embed="rId3"/>
          <a:stretch>
            <a:fillRect/>
          </a:stretch>
        </p:blipFill>
        <p:spPr>
          <a:xfrm>
            <a:off x="4559300" y="3416300"/>
            <a:ext cx="12700" cy="12700"/>
          </a:xfrm>
          <a:prstGeom prst="rect">
            <a:avLst/>
          </a:prstGeom>
        </p:spPr>
      </p:pic>
      <p:sp>
        <p:nvSpPr>
          <p:cNvPr id="13" name="TextBox 12"/>
          <p:cNvSpPr txBox="1"/>
          <p:nvPr/>
        </p:nvSpPr>
        <p:spPr>
          <a:xfrm>
            <a:off x="226215" y="1193644"/>
            <a:ext cx="8302625" cy="461665"/>
          </a:xfrm>
          <a:prstGeom prst="rect">
            <a:avLst/>
          </a:prstGeom>
          <a:noFill/>
        </p:spPr>
        <p:txBody>
          <a:bodyPr wrap="square">
            <a:spAutoFit/>
          </a:bodyPr>
          <a:lstStyle/>
          <a:p>
            <a:r>
              <a:rPr lang="en-US" sz="2400" b="1" dirty="0" smtClean="0">
                <a:solidFill>
                  <a:srgbClr val="FF0000"/>
                </a:solidFill>
              </a:rPr>
              <a:t>Soil Loss and Yield Loss Relationship:  </a:t>
            </a:r>
          </a:p>
        </p:txBody>
      </p:sp>
      <p:graphicFrame>
        <p:nvGraphicFramePr>
          <p:cNvPr id="9" name="Chart 8"/>
          <p:cNvGraphicFramePr>
            <a:graphicFrameLocks/>
          </p:cNvGraphicFramePr>
          <p:nvPr>
            <p:extLst>
              <p:ext uri="{D42A27DB-BD31-4B8C-83A1-F6EECF244321}">
                <p14:modId xmlns:p14="http://schemas.microsoft.com/office/powerpoint/2010/main" val="180332006"/>
              </p:ext>
            </p:extLst>
          </p:nvPr>
        </p:nvGraphicFramePr>
        <p:xfrm>
          <a:off x="553588" y="1715844"/>
          <a:ext cx="5937250" cy="3898900"/>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p:cNvSpPr txBox="1"/>
          <p:nvPr/>
        </p:nvSpPr>
        <p:spPr>
          <a:xfrm>
            <a:off x="1443187" y="5510892"/>
            <a:ext cx="4371660" cy="369332"/>
          </a:xfrm>
          <a:prstGeom prst="rect">
            <a:avLst/>
          </a:prstGeom>
          <a:noFill/>
          <a:ln>
            <a:noFill/>
          </a:ln>
        </p:spPr>
        <p:txBody>
          <a:bodyPr wrap="none" rtlCol="0">
            <a:spAutoFit/>
          </a:bodyPr>
          <a:lstStyle/>
          <a:p>
            <a:r>
              <a:rPr lang="en-US" dirty="0" smtClean="0">
                <a:solidFill>
                  <a:srgbClr val="800000"/>
                </a:solidFill>
              </a:rPr>
              <a:t>Amount of original topsoil remaining (%SOC)</a:t>
            </a:r>
            <a:endParaRPr lang="en-US" dirty="0">
              <a:solidFill>
                <a:srgbClr val="800000"/>
              </a:solidFill>
            </a:endParaRPr>
          </a:p>
        </p:txBody>
      </p:sp>
      <p:sp>
        <p:nvSpPr>
          <p:cNvPr id="3" name="TextBox 2"/>
          <p:cNvSpPr txBox="1"/>
          <p:nvPr/>
        </p:nvSpPr>
        <p:spPr>
          <a:xfrm rot="16200000">
            <a:off x="-267328" y="3370285"/>
            <a:ext cx="1487156" cy="369332"/>
          </a:xfrm>
          <a:prstGeom prst="rect">
            <a:avLst/>
          </a:prstGeom>
          <a:noFill/>
        </p:spPr>
        <p:txBody>
          <a:bodyPr wrap="none" rtlCol="0">
            <a:spAutoFit/>
          </a:bodyPr>
          <a:lstStyle/>
          <a:p>
            <a:r>
              <a:rPr lang="en-US" dirty="0" smtClean="0">
                <a:solidFill>
                  <a:srgbClr val="008000"/>
                </a:solidFill>
              </a:rPr>
              <a:t>Crop yield (%)</a:t>
            </a:r>
            <a:endParaRPr lang="en-US" dirty="0">
              <a:solidFill>
                <a:srgbClr val="008000"/>
              </a:solidFill>
            </a:endParaRPr>
          </a:p>
        </p:txBody>
      </p:sp>
      <p:sp>
        <p:nvSpPr>
          <p:cNvPr id="4" name="TextBox 3"/>
          <p:cNvSpPr txBox="1"/>
          <p:nvPr/>
        </p:nvSpPr>
        <p:spPr>
          <a:xfrm rot="5400000">
            <a:off x="5222745" y="2834761"/>
            <a:ext cx="866568" cy="369332"/>
          </a:xfrm>
          <a:prstGeom prst="rect">
            <a:avLst/>
          </a:prstGeom>
          <a:noFill/>
        </p:spPr>
        <p:txBody>
          <a:bodyPr wrap="none" rtlCol="0">
            <a:spAutoFit/>
          </a:bodyPr>
          <a:lstStyle/>
          <a:p>
            <a:r>
              <a:rPr lang="en-US" dirty="0" smtClean="0"/>
              <a:t>2 x DTS</a:t>
            </a:r>
            <a:endParaRPr lang="en-US" dirty="0"/>
          </a:p>
        </p:txBody>
      </p:sp>
      <p:sp>
        <p:nvSpPr>
          <p:cNvPr id="14" name="TextBox 13"/>
          <p:cNvSpPr txBox="1"/>
          <p:nvPr/>
        </p:nvSpPr>
        <p:spPr>
          <a:xfrm rot="5400000">
            <a:off x="4088210" y="2853073"/>
            <a:ext cx="866568" cy="369332"/>
          </a:xfrm>
          <a:prstGeom prst="rect">
            <a:avLst/>
          </a:prstGeom>
          <a:noFill/>
        </p:spPr>
        <p:txBody>
          <a:bodyPr wrap="none" rtlCol="0">
            <a:spAutoFit/>
          </a:bodyPr>
          <a:lstStyle/>
          <a:p>
            <a:r>
              <a:rPr lang="en-US" dirty="0" smtClean="0"/>
              <a:t>1</a:t>
            </a:r>
            <a:r>
              <a:rPr lang="en-US" dirty="0"/>
              <a:t> </a:t>
            </a:r>
            <a:r>
              <a:rPr lang="en-US" dirty="0" smtClean="0"/>
              <a:t>x DTS</a:t>
            </a:r>
            <a:endParaRPr lang="en-US" dirty="0"/>
          </a:p>
        </p:txBody>
      </p:sp>
      <p:sp>
        <p:nvSpPr>
          <p:cNvPr id="5" name="TextBox 4"/>
          <p:cNvSpPr txBox="1"/>
          <p:nvPr/>
        </p:nvSpPr>
        <p:spPr>
          <a:xfrm>
            <a:off x="6490838" y="4525322"/>
            <a:ext cx="2227105" cy="369332"/>
          </a:xfrm>
          <a:prstGeom prst="rect">
            <a:avLst/>
          </a:prstGeom>
          <a:noFill/>
        </p:spPr>
        <p:txBody>
          <a:bodyPr wrap="none" rtlCol="0">
            <a:spAutoFit/>
          </a:bodyPr>
          <a:lstStyle/>
          <a:p>
            <a:r>
              <a:rPr lang="en-US" dirty="0" smtClean="0">
                <a:solidFill>
                  <a:srgbClr val="FF0000"/>
                </a:solidFill>
              </a:rPr>
              <a:t>* non-linear response</a:t>
            </a:r>
            <a:endParaRPr lang="en-US" dirty="0">
              <a:solidFill>
                <a:srgbClr val="FF0000"/>
              </a:solidFill>
            </a:endParaRPr>
          </a:p>
        </p:txBody>
      </p:sp>
      <p:pic>
        <p:nvPicPr>
          <p:cNvPr id="17" name="Picture 16"/>
          <p:cNvPicPr>
            <a:picLocks noChangeAspect="1"/>
          </p:cNvPicPr>
          <p:nvPr/>
        </p:nvPicPr>
        <p:blipFill rotWithShape="1">
          <a:blip r:embed="rId5"/>
          <a:srcRect t="694" b="143"/>
          <a:stretch/>
        </p:blipFill>
        <p:spPr>
          <a:xfrm>
            <a:off x="5121607" y="136525"/>
            <a:ext cx="3891146" cy="2263777"/>
          </a:xfrm>
          <a:prstGeom prst="rect">
            <a:avLst/>
          </a:prstGeom>
          <a:ln>
            <a:noFill/>
          </a:ln>
        </p:spPr>
      </p:pic>
      <p:sp>
        <p:nvSpPr>
          <p:cNvPr id="19" name="TextBox 18"/>
          <p:cNvSpPr txBox="1"/>
          <p:nvPr/>
        </p:nvSpPr>
        <p:spPr>
          <a:xfrm>
            <a:off x="228432" y="336550"/>
            <a:ext cx="8893175" cy="569387"/>
          </a:xfrm>
          <a:prstGeom prst="rect">
            <a:avLst/>
          </a:prstGeom>
          <a:noFill/>
        </p:spPr>
        <p:txBody>
          <a:bodyPr wrap="square">
            <a:spAutoFit/>
          </a:bodyPr>
          <a:lstStyle/>
          <a:p>
            <a:pPr fontAlgn="auto">
              <a:lnSpc>
                <a:spcPts val="3600"/>
              </a:lnSpc>
              <a:spcBef>
                <a:spcPts val="0"/>
              </a:spcBef>
              <a:spcAft>
                <a:spcPts val="0"/>
              </a:spcAft>
              <a:defRPr/>
            </a:pPr>
            <a:r>
              <a:rPr lang="en-CA" sz="3000" b="1" i="1" cap="small" dirty="0" smtClean="0">
                <a:solidFill>
                  <a:srgbClr val="621D08"/>
                </a:solidFill>
              </a:rPr>
              <a:t>Assessment of Cost</a:t>
            </a:r>
          </a:p>
        </p:txBody>
      </p:sp>
      <p:sp>
        <p:nvSpPr>
          <p:cNvPr id="15" name="TextBox 14"/>
          <p:cNvSpPr txBox="1"/>
          <p:nvPr/>
        </p:nvSpPr>
        <p:spPr>
          <a:xfrm>
            <a:off x="1361907" y="5880224"/>
            <a:ext cx="4480714" cy="369332"/>
          </a:xfrm>
          <a:prstGeom prst="rect">
            <a:avLst/>
          </a:prstGeom>
          <a:noFill/>
        </p:spPr>
        <p:txBody>
          <a:bodyPr wrap="none" rtlCol="0">
            <a:spAutoFit/>
          </a:bodyPr>
          <a:lstStyle/>
          <a:p>
            <a:r>
              <a:rPr lang="en-US" dirty="0">
                <a:solidFill>
                  <a:srgbClr val="FF0000"/>
                </a:solidFill>
              </a:rPr>
              <a:t>R</a:t>
            </a:r>
            <a:r>
              <a:rPr lang="en-US" dirty="0" smtClean="0">
                <a:solidFill>
                  <a:srgbClr val="FF0000"/>
                </a:solidFill>
              </a:rPr>
              <a:t>esult of cumulative soil loss over many years</a:t>
            </a:r>
            <a:endParaRPr lang="en-US" dirty="0">
              <a:solidFill>
                <a:srgbClr val="FF0000"/>
              </a:solidFill>
            </a:endParaRPr>
          </a:p>
        </p:txBody>
      </p:sp>
    </p:spTree>
    <p:extLst>
      <p:ext uri="{BB962C8B-B14F-4D97-AF65-F5344CB8AC3E}">
        <p14:creationId xmlns:p14="http://schemas.microsoft.com/office/powerpoint/2010/main" val="2896268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4559300" y="3416300"/>
            <a:ext cx="12700" cy="12700"/>
          </a:xfrm>
          <a:prstGeom prst="rect">
            <a:avLst/>
          </a:prstGeom>
        </p:spPr>
      </p:pic>
      <p:pic>
        <p:nvPicPr>
          <p:cNvPr id="7" name="Picture 6"/>
          <p:cNvPicPr>
            <a:picLocks noChangeAspect="1"/>
          </p:cNvPicPr>
          <p:nvPr/>
        </p:nvPicPr>
        <p:blipFill>
          <a:blip r:embed="rId3"/>
          <a:stretch>
            <a:fillRect/>
          </a:stretch>
        </p:blipFill>
        <p:spPr>
          <a:xfrm>
            <a:off x="4559300" y="3416300"/>
            <a:ext cx="12700" cy="12700"/>
          </a:xfrm>
          <a:prstGeom prst="rect">
            <a:avLst/>
          </a:prstGeom>
        </p:spPr>
      </p:pic>
      <p:pic>
        <p:nvPicPr>
          <p:cNvPr id="8" name="Picture 7"/>
          <p:cNvPicPr>
            <a:picLocks noChangeAspect="1"/>
          </p:cNvPicPr>
          <p:nvPr/>
        </p:nvPicPr>
        <p:blipFill>
          <a:blip r:embed="rId3"/>
          <a:stretch>
            <a:fillRect/>
          </a:stretch>
        </p:blipFill>
        <p:spPr>
          <a:xfrm>
            <a:off x="4559300" y="3416300"/>
            <a:ext cx="12700" cy="12700"/>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2005206346"/>
              </p:ext>
            </p:extLst>
          </p:nvPr>
        </p:nvGraphicFramePr>
        <p:xfrm>
          <a:off x="345380" y="1832477"/>
          <a:ext cx="8646322" cy="3408755"/>
        </p:xfrm>
        <a:graphic>
          <a:graphicData uri="http://schemas.openxmlformats.org/drawingml/2006/table">
            <a:tbl>
              <a:tblPr/>
              <a:tblGrid>
                <a:gridCol w="219385"/>
                <a:gridCol w="1651834"/>
                <a:gridCol w="683963"/>
                <a:gridCol w="838822"/>
                <a:gridCol w="838822"/>
                <a:gridCol w="1148541"/>
                <a:gridCol w="219385"/>
                <a:gridCol w="838822"/>
                <a:gridCol w="838822"/>
                <a:gridCol w="1148541"/>
                <a:gridCol w="219385"/>
              </a:tblGrid>
              <a:tr h="207730">
                <a:tc>
                  <a:txBody>
                    <a:bodyPr/>
                    <a:lstStyle/>
                    <a:p>
                      <a:pPr algn="l" fontAlgn="t"/>
                      <a:r>
                        <a:rPr lang="en-US" sz="1400" b="0" i="0" u="none" strike="noStrike" dirty="0">
                          <a:solidFill>
                            <a:srgbClr val="000000"/>
                          </a:solidFill>
                          <a:effectLst/>
                          <a:latin typeface="Calibri"/>
                        </a:rPr>
                        <a:t> </a:t>
                      </a:r>
                    </a:p>
                  </a:txBody>
                  <a:tcPr marL="12283" marR="12283" marT="12283" marB="0">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solidFill>
                  </a:tcPr>
                </a:tc>
                <a:tc>
                  <a:txBody>
                    <a:bodyPr/>
                    <a:lstStyle/>
                    <a:p>
                      <a:pPr algn="l" fontAlgn="t"/>
                      <a:r>
                        <a:rPr lang="en-US" sz="1400" b="0" i="0" u="none" strike="noStrike" dirty="0">
                          <a:solidFill>
                            <a:srgbClr val="000000"/>
                          </a:solidFill>
                          <a:effectLst/>
                          <a:latin typeface="Calibri"/>
                        </a:rPr>
                        <a:t> </a:t>
                      </a:r>
                    </a:p>
                  </a:txBody>
                  <a:tcPr marL="12283" marR="12283" marT="12283"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400" b="0" i="0" u="none" strike="noStrike">
                          <a:solidFill>
                            <a:srgbClr val="000000"/>
                          </a:solidFill>
                          <a:effectLst/>
                          <a:latin typeface="Calibri"/>
                        </a:rPr>
                        <a:t> </a:t>
                      </a:r>
                    </a:p>
                  </a:txBody>
                  <a:tcPr marL="12283" marR="12283" marT="12283"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400" b="0" i="0" u="none" strike="noStrike">
                          <a:solidFill>
                            <a:srgbClr val="000000"/>
                          </a:solidFill>
                          <a:effectLst/>
                          <a:latin typeface="Calibri"/>
                        </a:rPr>
                        <a:t> </a:t>
                      </a:r>
                    </a:p>
                  </a:txBody>
                  <a:tcPr marL="12283" marR="12283" marT="12283"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400" b="0" i="0" u="none" strike="noStrike">
                          <a:solidFill>
                            <a:srgbClr val="000000"/>
                          </a:solidFill>
                          <a:effectLst/>
                          <a:latin typeface="Calibri"/>
                        </a:rPr>
                        <a:t> </a:t>
                      </a:r>
                    </a:p>
                  </a:txBody>
                  <a:tcPr marL="12283" marR="12283" marT="12283"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400" b="0" i="0" u="none" strike="noStrike" dirty="0">
                          <a:solidFill>
                            <a:srgbClr val="000000"/>
                          </a:solidFill>
                          <a:effectLst/>
                          <a:latin typeface="Calibri"/>
                        </a:rPr>
                        <a:t> </a:t>
                      </a:r>
                    </a:p>
                  </a:txBody>
                  <a:tcPr marL="12283" marR="12283" marT="12283"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400" b="0" i="0" u="none" strike="noStrike">
                          <a:solidFill>
                            <a:srgbClr val="000000"/>
                          </a:solidFill>
                          <a:effectLst/>
                          <a:latin typeface="Calibri"/>
                        </a:rPr>
                        <a:t> </a:t>
                      </a:r>
                    </a:p>
                  </a:txBody>
                  <a:tcPr marL="12283" marR="12283" marT="12283"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400" b="0" i="0" u="none" strike="noStrike">
                          <a:solidFill>
                            <a:srgbClr val="000000"/>
                          </a:solidFill>
                          <a:effectLst/>
                          <a:latin typeface="Calibri"/>
                        </a:rPr>
                        <a:t> </a:t>
                      </a:r>
                    </a:p>
                  </a:txBody>
                  <a:tcPr marL="12283" marR="12283" marT="12283"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400" b="0" i="0" u="none" strike="noStrike">
                          <a:solidFill>
                            <a:srgbClr val="000000"/>
                          </a:solidFill>
                          <a:effectLst/>
                          <a:latin typeface="Calibri"/>
                        </a:rPr>
                        <a:t> </a:t>
                      </a:r>
                    </a:p>
                  </a:txBody>
                  <a:tcPr marL="12283" marR="12283" marT="12283"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400" b="0" i="0" u="none" strike="noStrike">
                          <a:solidFill>
                            <a:srgbClr val="000000"/>
                          </a:solidFill>
                          <a:effectLst/>
                          <a:latin typeface="Calibri"/>
                        </a:rPr>
                        <a:t> </a:t>
                      </a:r>
                    </a:p>
                  </a:txBody>
                  <a:tcPr marL="12283" marR="12283" marT="12283"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400" b="0" i="0" u="none" strike="noStrike">
                          <a:solidFill>
                            <a:srgbClr val="000000"/>
                          </a:solidFill>
                          <a:effectLst/>
                          <a:latin typeface="Calibri"/>
                        </a:rPr>
                        <a:t> </a:t>
                      </a:r>
                    </a:p>
                  </a:txBody>
                  <a:tcPr marL="12283" marR="12283" marT="12283" marB="0">
                    <a:lnL w="6350" cap="flat" cmpd="sng" algn="ctr">
                      <a:solidFill>
                        <a:srgbClr val="FFFFFF"/>
                      </a:solidFill>
                      <a:prstDash val="solid"/>
                      <a:round/>
                      <a:headEnd type="none" w="med" len="med"/>
                      <a:tailEnd type="none" w="med" len="med"/>
                    </a:lnL>
                    <a:lnR>
                      <a:noFill/>
                    </a:lnR>
                    <a:lnT>
                      <a:noFill/>
                    </a:lnT>
                    <a:lnB w="6350" cap="flat" cmpd="sng" algn="ctr">
                      <a:solidFill>
                        <a:srgbClr val="FFFFFF"/>
                      </a:solidFill>
                      <a:prstDash val="solid"/>
                      <a:round/>
                      <a:headEnd type="none" w="med" len="med"/>
                      <a:tailEnd type="none" w="med" len="med"/>
                    </a:lnB>
                    <a:solidFill>
                      <a:schemeClr val="bg1"/>
                    </a:solidFill>
                  </a:tcPr>
                </a:tc>
              </a:tr>
              <a:tr h="196528">
                <a:tc>
                  <a:txBody>
                    <a:bodyPr/>
                    <a:lstStyle/>
                    <a:p>
                      <a:pPr algn="l" fontAlgn="b"/>
                      <a:r>
                        <a:rPr lang="en-US" sz="1400" b="0" i="0" u="none" strike="noStrike">
                          <a:solidFill>
                            <a:srgbClr val="000000"/>
                          </a:solidFill>
                          <a:effectLst/>
                          <a:latin typeface="Calibri"/>
                        </a:rPr>
                        <a:t> </a:t>
                      </a:r>
                    </a:p>
                  </a:txBody>
                  <a:tcPr marL="12283" marR="12283" marT="12283"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dirty="0">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1" i="0" u="none" strike="noStrike">
                          <a:solidFill>
                            <a:srgbClr val="000000"/>
                          </a:solidFill>
                          <a:effectLst/>
                          <a:latin typeface="Calibri"/>
                        </a:rPr>
                        <a:t>1971</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400" b="1" i="0" u="none" strike="noStrike">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400" b="1" i="0" u="none" strike="noStrike">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400" b="1" i="0" u="none" strike="noStrike" dirty="0">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en-US" sz="1400" b="1" i="0" u="none" strike="noStrike">
                          <a:solidFill>
                            <a:srgbClr val="000000"/>
                          </a:solidFill>
                          <a:effectLst/>
                          <a:latin typeface="Calibri"/>
                        </a:rPr>
                        <a:t>2011</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400" b="1" i="0" u="none" strike="noStrike">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400" b="1" i="0" u="none" strike="noStrike">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r>
              <a:tr h="736979">
                <a:tc>
                  <a:txBody>
                    <a:bodyPr/>
                    <a:lstStyle/>
                    <a:p>
                      <a:pPr algn="l" fontAlgn="b"/>
                      <a:r>
                        <a:rPr lang="en-US" sz="1400" b="0" i="0" u="none" strike="noStrike">
                          <a:solidFill>
                            <a:srgbClr val="000000"/>
                          </a:solidFill>
                          <a:effectLst/>
                          <a:latin typeface="Calibri"/>
                        </a:rPr>
                        <a:t> </a:t>
                      </a:r>
                    </a:p>
                  </a:txBody>
                  <a:tcPr marL="12283" marR="12283" marT="12283"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dirty="0">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400" b="0" i="0" u="none" strike="noStrike" dirty="0">
                          <a:solidFill>
                            <a:srgbClr val="000000"/>
                          </a:solidFill>
                          <a:effectLst/>
                          <a:latin typeface="Calibri"/>
                        </a:rPr>
                        <a:t>Units</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400" b="1" i="0" u="none" strike="noStrike" dirty="0">
                          <a:solidFill>
                            <a:srgbClr val="408000"/>
                          </a:solidFill>
                          <a:effectLst/>
                          <a:latin typeface="Calibri"/>
                        </a:rPr>
                        <a:t>Low-Eroding Cropland </a:t>
                      </a:r>
                      <a:r>
                        <a:rPr lang="en-US" sz="1400" b="1" i="0" u="none" strike="noStrike" dirty="0" smtClean="0">
                          <a:solidFill>
                            <a:srgbClr val="408000"/>
                          </a:solidFill>
                          <a:effectLst/>
                          <a:latin typeface="Calibri"/>
                        </a:rPr>
                        <a:t>(N-</a:t>
                      </a:r>
                      <a:r>
                        <a:rPr lang="en-US" sz="1400" b="1" i="0" u="none" strike="noStrike" dirty="0">
                          <a:solidFill>
                            <a:srgbClr val="408000"/>
                          </a:solidFill>
                          <a:effectLst/>
                          <a:latin typeface="Calibri"/>
                        </a:rPr>
                        <a:t>L)</a:t>
                      </a:r>
                    </a:p>
                  </a:txBody>
                  <a:tcPr marL="12283" marR="12283" marT="12283"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400" b="1" i="0" u="none" strike="noStrike" dirty="0">
                          <a:solidFill>
                            <a:srgbClr val="FF2200"/>
                          </a:solidFill>
                          <a:effectLst/>
                          <a:latin typeface="Calibri"/>
                        </a:rPr>
                        <a:t>High-Eroding Cropland (M-VH)</a:t>
                      </a:r>
                    </a:p>
                  </a:txBody>
                  <a:tcPr marL="12283" marR="12283" marT="12283"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400" b="1" i="0" u="none" strike="noStrike" dirty="0">
                          <a:solidFill>
                            <a:srgbClr val="000000"/>
                          </a:solidFill>
                          <a:effectLst/>
                          <a:latin typeface="Calibri"/>
                        </a:rPr>
                        <a:t>Total </a:t>
                      </a:r>
                    </a:p>
                  </a:txBody>
                  <a:tcPr marL="12283" marR="12283" marT="12283"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400" b="1" i="0" u="none" strike="noStrike" dirty="0">
                          <a:solidFill>
                            <a:srgbClr val="000000"/>
                          </a:solidFill>
                          <a:effectLst/>
                          <a:latin typeface="Calibri"/>
                        </a:rPr>
                        <a:t> </a:t>
                      </a:r>
                    </a:p>
                  </a:txBody>
                  <a:tcPr marL="12283" marR="12283" marT="12283"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400" b="1" i="0" u="none" strike="noStrike" dirty="0">
                          <a:solidFill>
                            <a:srgbClr val="408000"/>
                          </a:solidFill>
                          <a:effectLst/>
                          <a:latin typeface="Calibri"/>
                        </a:rPr>
                        <a:t>Low-Eroding Cropland </a:t>
                      </a:r>
                      <a:r>
                        <a:rPr lang="en-US" sz="1400" b="1" i="0" u="none" strike="noStrike" dirty="0" smtClean="0">
                          <a:solidFill>
                            <a:srgbClr val="408000"/>
                          </a:solidFill>
                          <a:effectLst/>
                          <a:latin typeface="Calibri"/>
                        </a:rPr>
                        <a:t>(N-</a:t>
                      </a:r>
                      <a:r>
                        <a:rPr lang="en-US" sz="1400" b="1" i="0" u="none" strike="noStrike" dirty="0">
                          <a:solidFill>
                            <a:srgbClr val="408000"/>
                          </a:solidFill>
                          <a:effectLst/>
                          <a:latin typeface="Calibri"/>
                        </a:rPr>
                        <a:t>L)</a:t>
                      </a:r>
                    </a:p>
                  </a:txBody>
                  <a:tcPr marL="12283" marR="12283" marT="12283"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400" b="1" i="0" u="none" strike="noStrike" dirty="0">
                          <a:solidFill>
                            <a:srgbClr val="FF2200"/>
                          </a:solidFill>
                          <a:effectLst/>
                          <a:latin typeface="Calibri"/>
                        </a:rPr>
                        <a:t>High-Eroding Cropland (M-VH)</a:t>
                      </a:r>
                    </a:p>
                  </a:txBody>
                  <a:tcPr marL="12283" marR="12283" marT="12283"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400" b="1" i="0" u="none" strike="noStrike">
                          <a:solidFill>
                            <a:srgbClr val="000000"/>
                          </a:solidFill>
                          <a:effectLst/>
                          <a:latin typeface="Calibri"/>
                        </a:rPr>
                        <a:t>Total </a:t>
                      </a:r>
                    </a:p>
                  </a:txBody>
                  <a:tcPr marL="12283" marR="12283" marT="12283"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r>
              <a:tr h="189158">
                <a:tc>
                  <a:txBody>
                    <a:bodyPr/>
                    <a:lstStyle/>
                    <a:p>
                      <a:pPr algn="l" fontAlgn="b"/>
                      <a:r>
                        <a:rPr lang="en-US" sz="1400" b="0" i="0" u="none" strike="noStrike">
                          <a:solidFill>
                            <a:srgbClr val="000000"/>
                          </a:solidFill>
                          <a:effectLst/>
                          <a:latin typeface="Calibri"/>
                        </a:rPr>
                        <a:t> </a:t>
                      </a:r>
                    </a:p>
                  </a:txBody>
                  <a:tcPr marL="12283" marR="12283" marT="12283"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1" i="0" u="none" strike="noStrike">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dirty="0">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r>
              <a:tr h="189158">
                <a:tc>
                  <a:txBody>
                    <a:bodyPr/>
                    <a:lstStyle/>
                    <a:p>
                      <a:pPr algn="l" fontAlgn="b"/>
                      <a:r>
                        <a:rPr lang="en-US" sz="1400" b="0" i="0" u="none" strike="noStrike">
                          <a:solidFill>
                            <a:srgbClr val="000000"/>
                          </a:solidFill>
                          <a:effectLst/>
                          <a:latin typeface="Calibri"/>
                        </a:rPr>
                        <a:t> </a:t>
                      </a:r>
                    </a:p>
                  </a:txBody>
                  <a:tcPr marL="12283" marR="12283" marT="12283"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1" i="0" u="none" strike="noStrike">
                          <a:solidFill>
                            <a:srgbClr val="000000"/>
                          </a:solidFill>
                          <a:effectLst/>
                          <a:latin typeface="Calibri"/>
                        </a:rPr>
                        <a:t>Cropland Area</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a:rPr>
                        <a:t>ha</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r" fontAlgn="b"/>
                      <a:r>
                        <a:rPr lang="en-US" sz="1400" b="0" i="0" u="none" strike="noStrike" dirty="0">
                          <a:solidFill>
                            <a:srgbClr val="408000"/>
                          </a:solidFill>
                          <a:effectLst/>
                          <a:latin typeface="Calibri"/>
                        </a:rPr>
                        <a:t>25,149,351</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r" fontAlgn="b"/>
                      <a:r>
                        <a:rPr lang="en-US" sz="1400" b="0" i="0" u="none" strike="noStrike" dirty="0">
                          <a:solidFill>
                            <a:srgbClr val="FF2200"/>
                          </a:solidFill>
                          <a:effectLst/>
                          <a:latin typeface="Calibri"/>
                        </a:rPr>
                        <a:t>14,663,025</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r" fontAlgn="b"/>
                      <a:r>
                        <a:rPr lang="en-US" sz="1400" b="0" i="0" u="none" strike="noStrike">
                          <a:solidFill>
                            <a:srgbClr val="000000"/>
                          </a:solidFill>
                          <a:effectLst/>
                          <a:latin typeface="Calibri"/>
                        </a:rPr>
                        <a:t>39,812,376</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r" fontAlgn="b"/>
                      <a:r>
                        <a:rPr lang="en-US" sz="1400" b="0" i="0" u="none" strike="noStrike" dirty="0">
                          <a:solidFill>
                            <a:srgbClr val="408000"/>
                          </a:solidFill>
                          <a:effectLst/>
                          <a:latin typeface="Calibri"/>
                        </a:rPr>
                        <a:t>35,211,104</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r" fontAlgn="b"/>
                      <a:r>
                        <a:rPr lang="en-US" sz="1400" b="0" i="0" u="none" strike="noStrike" dirty="0">
                          <a:solidFill>
                            <a:srgbClr val="FF2200"/>
                          </a:solidFill>
                          <a:effectLst/>
                          <a:latin typeface="Calibri"/>
                        </a:rPr>
                        <a:t>3,676,329</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r" fontAlgn="b"/>
                      <a:r>
                        <a:rPr lang="en-US" sz="1400" b="0" i="0" u="none" strike="noStrike">
                          <a:solidFill>
                            <a:srgbClr val="000000"/>
                          </a:solidFill>
                          <a:effectLst/>
                          <a:latin typeface="Calibri"/>
                        </a:rPr>
                        <a:t>38,887,434</a:t>
                      </a:r>
                    </a:p>
                  </a:txBody>
                  <a:tcPr marL="12283" marR="12283" marT="12283"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r>
              <a:tr h="189158">
                <a:tc>
                  <a:txBody>
                    <a:bodyPr/>
                    <a:lstStyle/>
                    <a:p>
                      <a:pPr algn="l" fontAlgn="b"/>
                      <a:r>
                        <a:rPr lang="en-US" sz="1400" b="0" i="0" u="none" strike="noStrike">
                          <a:solidFill>
                            <a:srgbClr val="000000"/>
                          </a:solidFill>
                          <a:effectLst/>
                          <a:latin typeface="Calibri"/>
                        </a:rPr>
                        <a:t> </a:t>
                      </a:r>
                    </a:p>
                  </a:txBody>
                  <a:tcPr marL="12283" marR="12283" marT="12283"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1" i="0" u="none" strike="noStrike">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a:rPr>
                        <a:t>%</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r" fontAlgn="b"/>
                      <a:r>
                        <a:rPr lang="en-US" sz="1400" b="0" i="0" u="none" strike="noStrike" dirty="0">
                          <a:solidFill>
                            <a:srgbClr val="408000"/>
                          </a:solidFill>
                          <a:effectLst/>
                          <a:latin typeface="Calibri"/>
                        </a:rPr>
                        <a:t>63.2</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r" fontAlgn="b"/>
                      <a:r>
                        <a:rPr lang="en-US" sz="1400" b="0" i="0" u="none" strike="noStrike" dirty="0">
                          <a:solidFill>
                            <a:srgbClr val="FF2200"/>
                          </a:solidFill>
                          <a:effectLst/>
                          <a:latin typeface="Calibri"/>
                        </a:rPr>
                        <a:t>36.8</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r" fontAlgn="b"/>
                      <a:r>
                        <a:rPr lang="en-US" sz="1400" b="0" i="0" u="none" strike="noStrike" dirty="0">
                          <a:solidFill>
                            <a:srgbClr val="000000"/>
                          </a:solidFill>
                          <a:effectLst/>
                          <a:latin typeface="Calibri"/>
                        </a:rPr>
                        <a:t>100</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r" fontAlgn="b"/>
                      <a:r>
                        <a:rPr lang="en-US" sz="1400" b="0" i="0" u="none" strike="noStrike" dirty="0">
                          <a:solidFill>
                            <a:srgbClr val="408000"/>
                          </a:solidFill>
                          <a:effectLst/>
                          <a:latin typeface="Calibri"/>
                        </a:rPr>
                        <a:t>90.5</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r" fontAlgn="b"/>
                      <a:r>
                        <a:rPr lang="en-US" sz="1400" b="0" i="0" u="none" strike="noStrike" dirty="0">
                          <a:solidFill>
                            <a:srgbClr val="FF2200"/>
                          </a:solidFill>
                          <a:effectLst/>
                          <a:latin typeface="Calibri"/>
                        </a:rPr>
                        <a:t>9.5</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r" fontAlgn="b"/>
                      <a:r>
                        <a:rPr lang="en-US" sz="1400" b="0" i="0" u="none" strike="noStrike">
                          <a:solidFill>
                            <a:srgbClr val="000000"/>
                          </a:solidFill>
                          <a:effectLst/>
                          <a:latin typeface="Calibri"/>
                        </a:rPr>
                        <a:t>100</a:t>
                      </a:r>
                    </a:p>
                  </a:txBody>
                  <a:tcPr marL="12283" marR="12283" marT="12283"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r>
              <a:tr h="252161">
                <a:tc>
                  <a:txBody>
                    <a:bodyPr/>
                    <a:lstStyle/>
                    <a:p>
                      <a:pPr algn="l" fontAlgn="b"/>
                      <a:r>
                        <a:rPr lang="en-US" sz="1400" b="0" i="0" u="none" strike="noStrike">
                          <a:solidFill>
                            <a:srgbClr val="000000"/>
                          </a:solidFill>
                          <a:effectLst/>
                          <a:latin typeface="Calibri"/>
                        </a:rPr>
                        <a:t> </a:t>
                      </a:r>
                    </a:p>
                  </a:txBody>
                  <a:tcPr marL="12283" marR="12283" marT="12283"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1" i="0" u="none" strike="noStrike">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408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FF22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dirty="0">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endParaRPr lang="en-US" dirty="0"/>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endParaRPr lang="en-US" dirty="0"/>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r>
              <a:tr h="196528">
                <a:tc>
                  <a:txBody>
                    <a:bodyPr/>
                    <a:lstStyle/>
                    <a:p>
                      <a:pPr algn="l" fontAlgn="b"/>
                      <a:r>
                        <a:rPr lang="en-US" sz="1400" b="0" i="0" u="none" strike="noStrike">
                          <a:solidFill>
                            <a:srgbClr val="000000"/>
                          </a:solidFill>
                          <a:effectLst/>
                          <a:latin typeface="Calibri"/>
                        </a:rPr>
                        <a:t> </a:t>
                      </a:r>
                    </a:p>
                  </a:txBody>
                  <a:tcPr marL="12283" marR="12283" marT="12283"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1" i="0" u="none" strike="noStrike">
                          <a:solidFill>
                            <a:srgbClr val="000000"/>
                          </a:solidFill>
                          <a:effectLst/>
                          <a:latin typeface="Calibri"/>
                        </a:rPr>
                        <a:t>Soil Loss Rate</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fi-FI" sz="1400" b="0" i="0" u="none" strike="noStrike">
                          <a:solidFill>
                            <a:srgbClr val="000000"/>
                          </a:solidFill>
                          <a:effectLst/>
                          <a:latin typeface="Calibri"/>
                        </a:rPr>
                        <a:t>t ha</a:t>
                      </a:r>
                      <a:r>
                        <a:rPr lang="fi-FI" sz="1400" b="0" i="0" u="none" strike="noStrike" baseline="30000">
                          <a:solidFill>
                            <a:srgbClr val="000000"/>
                          </a:solidFill>
                          <a:effectLst/>
                          <a:latin typeface="Calibri"/>
                        </a:rPr>
                        <a:t>-1</a:t>
                      </a:r>
                      <a:r>
                        <a:rPr lang="fi-FI" sz="1400" b="0" i="0" u="none" strike="noStrike">
                          <a:solidFill>
                            <a:srgbClr val="000000"/>
                          </a:solidFill>
                          <a:effectLst/>
                          <a:latin typeface="Calibri"/>
                        </a:rPr>
                        <a:t> yr</a:t>
                      </a:r>
                      <a:r>
                        <a:rPr lang="fi-FI" sz="1400" b="0" i="0" u="none" strike="noStrike" baseline="30000">
                          <a:solidFill>
                            <a:srgbClr val="000000"/>
                          </a:solidFill>
                          <a:effectLst/>
                          <a:latin typeface="Calibri"/>
                        </a:rPr>
                        <a:t>-1</a:t>
                      </a:r>
                      <a:endParaRPr lang="fi-FI" sz="1400" b="0" i="0" u="none" strike="noStrike">
                        <a:solidFill>
                          <a:srgbClr val="000000"/>
                        </a:solidFill>
                        <a:effectLst/>
                        <a:latin typeface="Calibri"/>
                      </a:endParaRP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r" fontAlgn="b"/>
                      <a:r>
                        <a:rPr lang="en-US" sz="1400" b="0" i="0" u="none" strike="noStrike">
                          <a:solidFill>
                            <a:srgbClr val="408000"/>
                          </a:solidFill>
                          <a:effectLst/>
                          <a:latin typeface="Calibri"/>
                        </a:rPr>
                        <a:t>5.9</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r" fontAlgn="b"/>
                      <a:r>
                        <a:rPr lang="en-US" sz="1400" b="0" i="0" u="none" strike="noStrike" dirty="0">
                          <a:solidFill>
                            <a:srgbClr val="FF2200"/>
                          </a:solidFill>
                          <a:effectLst/>
                          <a:latin typeface="Calibri"/>
                        </a:rPr>
                        <a:t>24.0</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r" fontAlgn="b"/>
                      <a:r>
                        <a:rPr lang="en-US" sz="1400" b="0" i="0" u="none" strike="noStrike" dirty="0">
                          <a:solidFill>
                            <a:srgbClr val="408000"/>
                          </a:solidFill>
                          <a:effectLst/>
                          <a:latin typeface="Calibri"/>
                        </a:rPr>
                        <a:t>3.5</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r" fontAlgn="b"/>
                      <a:r>
                        <a:rPr lang="en-US" sz="1400" b="0" i="0" u="none" strike="noStrike">
                          <a:solidFill>
                            <a:srgbClr val="FF2200"/>
                          </a:solidFill>
                          <a:effectLst/>
                          <a:latin typeface="Calibri"/>
                        </a:rPr>
                        <a:t>22.7</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r>
              <a:tr h="189158">
                <a:tc>
                  <a:txBody>
                    <a:bodyPr/>
                    <a:lstStyle/>
                    <a:p>
                      <a:pPr algn="l" fontAlgn="b"/>
                      <a:r>
                        <a:rPr lang="en-US" sz="1400" b="0" i="0" u="none" strike="noStrike">
                          <a:solidFill>
                            <a:srgbClr val="000000"/>
                          </a:solidFill>
                          <a:effectLst/>
                          <a:latin typeface="Calibri"/>
                        </a:rPr>
                        <a:t> </a:t>
                      </a:r>
                    </a:p>
                  </a:txBody>
                  <a:tcPr marL="12283" marR="12283" marT="12283"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1" i="0" u="none" strike="noStrike">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dirty="0">
                          <a:solidFill>
                            <a:srgbClr val="408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dirty="0">
                          <a:solidFill>
                            <a:srgbClr val="FF22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dirty="0">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dirty="0">
                          <a:solidFill>
                            <a:srgbClr val="408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dirty="0">
                          <a:solidFill>
                            <a:srgbClr val="FF22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r>
              <a:tr h="189158">
                <a:tc>
                  <a:txBody>
                    <a:bodyPr/>
                    <a:lstStyle/>
                    <a:p>
                      <a:pPr algn="l" fontAlgn="b"/>
                      <a:r>
                        <a:rPr lang="en-US" sz="1400" b="0" i="0" u="none" strike="noStrike">
                          <a:solidFill>
                            <a:srgbClr val="000000"/>
                          </a:solidFill>
                          <a:effectLst/>
                          <a:latin typeface="Calibri"/>
                        </a:rPr>
                        <a:t> </a:t>
                      </a:r>
                    </a:p>
                  </a:txBody>
                  <a:tcPr marL="12283" marR="12283" marT="12283"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1" i="0" u="none" strike="noStrike">
                          <a:solidFill>
                            <a:srgbClr val="000000"/>
                          </a:solidFill>
                          <a:effectLst/>
                          <a:latin typeface="Calibri"/>
                        </a:rPr>
                        <a:t>Relative Crop Yield</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a:rPr>
                        <a:t>%</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r" fontAlgn="b"/>
                      <a:r>
                        <a:rPr lang="en-US" sz="1400" b="0" i="0" u="none" strike="noStrike" dirty="0">
                          <a:solidFill>
                            <a:srgbClr val="408000"/>
                          </a:solidFill>
                          <a:effectLst/>
                          <a:latin typeface="Calibri"/>
                        </a:rPr>
                        <a:t>99.5</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r" fontAlgn="b"/>
                      <a:r>
                        <a:rPr lang="en-US" sz="1400" b="0" i="0" u="none" strike="noStrike">
                          <a:solidFill>
                            <a:srgbClr val="FF2200"/>
                          </a:solidFill>
                          <a:effectLst/>
                          <a:latin typeface="Calibri"/>
                        </a:rPr>
                        <a:t>83</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dirty="0">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r" fontAlgn="b"/>
                      <a:r>
                        <a:rPr lang="en-US" sz="1400" b="0" i="0" u="none" strike="noStrike">
                          <a:solidFill>
                            <a:srgbClr val="408000"/>
                          </a:solidFill>
                          <a:effectLst/>
                          <a:latin typeface="Calibri"/>
                        </a:rPr>
                        <a:t>95</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r" fontAlgn="b"/>
                      <a:r>
                        <a:rPr lang="en-US" sz="1400" b="0" i="0" u="none" strike="noStrike" dirty="0">
                          <a:solidFill>
                            <a:srgbClr val="FF2200"/>
                          </a:solidFill>
                          <a:effectLst/>
                          <a:latin typeface="Calibri"/>
                        </a:rPr>
                        <a:t>40</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r>
              <a:tr h="189158">
                <a:tc>
                  <a:txBody>
                    <a:bodyPr/>
                    <a:lstStyle/>
                    <a:p>
                      <a:pPr algn="l" fontAlgn="b"/>
                      <a:r>
                        <a:rPr lang="en-US" sz="1400" b="0" i="0" u="none" strike="noStrike">
                          <a:solidFill>
                            <a:srgbClr val="000000"/>
                          </a:solidFill>
                          <a:effectLst/>
                          <a:latin typeface="Calibri"/>
                        </a:rPr>
                        <a:t> </a:t>
                      </a:r>
                    </a:p>
                  </a:txBody>
                  <a:tcPr marL="12283" marR="12283" marT="12283"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1" i="0" u="none" strike="noStrike" dirty="0" smtClean="0">
                          <a:solidFill>
                            <a:srgbClr val="000000"/>
                          </a:solidFill>
                          <a:effectLst/>
                          <a:latin typeface="Calibri"/>
                        </a:rPr>
                        <a:t>Crop </a:t>
                      </a:r>
                      <a:r>
                        <a:rPr lang="en-US" sz="1400" b="1" i="0" u="none" strike="noStrike" dirty="0">
                          <a:solidFill>
                            <a:srgbClr val="000000"/>
                          </a:solidFill>
                          <a:effectLst/>
                          <a:latin typeface="Calibri"/>
                        </a:rPr>
                        <a:t>Yield Loss</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a:rPr>
                        <a:t>%</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r" fontAlgn="b"/>
                      <a:r>
                        <a:rPr lang="en-US" sz="1400" b="0" i="0" u="none" strike="noStrike" dirty="0">
                          <a:solidFill>
                            <a:srgbClr val="408000"/>
                          </a:solidFill>
                          <a:effectLst/>
                          <a:latin typeface="Calibri"/>
                        </a:rPr>
                        <a:t>0.5</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r" fontAlgn="b"/>
                      <a:r>
                        <a:rPr lang="en-US" sz="1400" b="0" i="0" u="none" strike="noStrike" dirty="0" smtClean="0">
                          <a:solidFill>
                            <a:srgbClr val="FF2200"/>
                          </a:solidFill>
                          <a:effectLst/>
                          <a:latin typeface="Calibri"/>
                        </a:rPr>
                        <a:t>17</a:t>
                      </a:r>
                      <a:endParaRPr lang="en-US" sz="1400" b="0" i="0" u="none" strike="noStrike" dirty="0">
                        <a:solidFill>
                          <a:srgbClr val="FF2200"/>
                        </a:solidFill>
                        <a:effectLst/>
                        <a:latin typeface="Calibri"/>
                      </a:endParaRP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dirty="0">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r" fontAlgn="b"/>
                      <a:r>
                        <a:rPr lang="en-US" sz="1400" b="0" i="0" u="none" strike="noStrike" dirty="0">
                          <a:solidFill>
                            <a:srgbClr val="408000"/>
                          </a:solidFill>
                          <a:effectLst/>
                          <a:latin typeface="Calibri"/>
                        </a:rPr>
                        <a:t>5</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r" fontAlgn="b"/>
                      <a:r>
                        <a:rPr lang="en-US" sz="1400" b="0" i="0" u="none" strike="noStrike" dirty="0">
                          <a:solidFill>
                            <a:srgbClr val="FF2200"/>
                          </a:solidFill>
                          <a:effectLst/>
                          <a:latin typeface="Calibri"/>
                        </a:rPr>
                        <a:t>60</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r>
              <a:tr h="189158">
                <a:tc>
                  <a:txBody>
                    <a:bodyPr/>
                    <a:lstStyle/>
                    <a:p>
                      <a:pPr algn="l" fontAlgn="b"/>
                      <a:r>
                        <a:rPr lang="en-US" sz="1400" b="0" i="0" u="none" strike="noStrike" dirty="0">
                          <a:solidFill>
                            <a:srgbClr val="000000"/>
                          </a:solidFill>
                          <a:effectLst/>
                          <a:latin typeface="Calibri"/>
                        </a:rPr>
                        <a:t> </a:t>
                      </a:r>
                    </a:p>
                  </a:txBody>
                  <a:tcPr marL="12283" marR="12283" marT="12283"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chemeClr val="bg1"/>
                    </a:solidFill>
                  </a:tcPr>
                </a:tc>
                <a:tc>
                  <a:txBody>
                    <a:bodyPr/>
                    <a:lstStyle/>
                    <a:p>
                      <a:pPr algn="l" fontAlgn="b"/>
                      <a:r>
                        <a:rPr lang="en-US" sz="1400" b="0" i="0" u="none" strike="noStrike" dirty="0">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chemeClr val="bg1"/>
                    </a:solidFill>
                  </a:tcPr>
                </a:tc>
                <a:tc>
                  <a:txBody>
                    <a:bodyPr/>
                    <a:lstStyle/>
                    <a:p>
                      <a:pPr algn="l" fontAlgn="b"/>
                      <a:r>
                        <a:rPr lang="en-US" sz="1400" b="0" i="0" u="none" strike="noStrike" dirty="0">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chemeClr val="bg1"/>
                    </a:solidFill>
                  </a:tcPr>
                </a:tc>
                <a:tc>
                  <a:txBody>
                    <a:bodyPr/>
                    <a:lstStyle/>
                    <a:p>
                      <a:pPr algn="l" fontAlgn="b"/>
                      <a:r>
                        <a:rPr lang="en-US" sz="1400" b="0" i="0" u="none" strike="noStrike" dirty="0">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chemeClr val="bg1"/>
                    </a:solidFill>
                  </a:tcPr>
                </a:tc>
                <a:tc>
                  <a:txBody>
                    <a:bodyPr/>
                    <a:lstStyle/>
                    <a:p>
                      <a:pPr algn="l" fontAlgn="b"/>
                      <a:r>
                        <a:rPr lang="en-US" sz="1400" b="0" i="0" u="none" strike="noStrike" dirty="0">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chemeClr val="bg1"/>
                    </a:solidFill>
                  </a:tcPr>
                </a:tc>
                <a:tc>
                  <a:txBody>
                    <a:bodyPr/>
                    <a:lstStyle/>
                    <a:p>
                      <a:pPr algn="l" fontAlgn="b"/>
                      <a:r>
                        <a:rPr lang="en-US" sz="1400" b="0" i="0" u="none" strike="noStrike" dirty="0">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chemeClr val="bg1"/>
                    </a:solidFill>
                  </a:tcPr>
                </a:tc>
                <a:tc>
                  <a:txBody>
                    <a:bodyPr/>
                    <a:lstStyle/>
                    <a:p>
                      <a:pPr algn="l" fontAlgn="b"/>
                      <a:r>
                        <a:rPr lang="en-US" sz="1400" b="0" i="0" u="none" strike="noStrike" dirty="0">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chemeClr val="bg1"/>
                    </a:solidFill>
                  </a:tcPr>
                </a:tc>
                <a:tc>
                  <a:txBody>
                    <a:bodyPr/>
                    <a:lstStyle/>
                    <a:p>
                      <a:pPr algn="l" fontAlgn="b"/>
                      <a:r>
                        <a:rPr lang="en-US" sz="1400" b="0" i="0" u="none" strike="noStrike">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chemeClr val="bg1"/>
                    </a:solidFill>
                  </a:tcPr>
                </a:tc>
                <a:tc>
                  <a:txBody>
                    <a:bodyPr/>
                    <a:lstStyle/>
                    <a:p>
                      <a:pPr algn="l" fontAlgn="b"/>
                      <a:r>
                        <a:rPr lang="en-US" sz="1400" b="0" i="0" u="none" strike="noStrike" dirty="0">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chemeClr val="bg1"/>
                    </a:solidFill>
                  </a:tcPr>
                </a:tc>
                <a:tc>
                  <a:txBody>
                    <a:bodyPr/>
                    <a:lstStyle/>
                    <a:p>
                      <a:pPr algn="l" fontAlgn="b"/>
                      <a:r>
                        <a:rPr lang="en-US" sz="1400" b="0" i="0" u="none" strike="noStrike" dirty="0">
                          <a:solidFill>
                            <a:srgbClr val="000000"/>
                          </a:solidFill>
                          <a:effectLst/>
                          <a:latin typeface="Calibri"/>
                        </a:rPr>
                        <a:t> </a:t>
                      </a:r>
                    </a:p>
                  </a:txBody>
                  <a:tcPr marL="12283" marR="12283" marT="12283"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a:noFill/>
                    </a:lnB>
                    <a:solidFill>
                      <a:schemeClr val="bg1"/>
                    </a:solidFill>
                  </a:tcPr>
                </a:tc>
              </a:tr>
            </a:tbl>
          </a:graphicData>
        </a:graphic>
      </p:graphicFrame>
      <p:sp>
        <p:nvSpPr>
          <p:cNvPr id="10" name="TextBox 9"/>
          <p:cNvSpPr txBox="1"/>
          <p:nvPr/>
        </p:nvSpPr>
        <p:spPr>
          <a:xfrm>
            <a:off x="239270" y="1196902"/>
            <a:ext cx="8527122" cy="461665"/>
          </a:xfrm>
          <a:prstGeom prst="rect">
            <a:avLst/>
          </a:prstGeom>
          <a:noFill/>
        </p:spPr>
        <p:txBody>
          <a:bodyPr wrap="square">
            <a:spAutoFit/>
          </a:bodyPr>
          <a:lstStyle/>
          <a:p>
            <a:r>
              <a:rPr lang="en-US" sz="2400" b="1" dirty="0" smtClean="0">
                <a:solidFill>
                  <a:srgbClr val="FF0000"/>
                </a:solidFill>
              </a:rPr>
              <a:t>Annual Soil Loss and Crop Yield Loss in 1971 and 2011</a:t>
            </a:r>
          </a:p>
        </p:txBody>
      </p:sp>
      <p:sp>
        <p:nvSpPr>
          <p:cNvPr id="2" name="Oval 1"/>
          <p:cNvSpPr/>
          <p:nvPr/>
        </p:nvSpPr>
        <p:spPr>
          <a:xfrm>
            <a:off x="4096297" y="3582835"/>
            <a:ext cx="670792" cy="361577"/>
          </a:xfrm>
          <a:prstGeom prst="ellipse">
            <a:avLst/>
          </a:prstGeom>
          <a:noFill/>
          <a:ln w="50800" cmpd="sng">
            <a:solidFill>
              <a:srgbClr val="FFFF3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7182998" y="4763821"/>
            <a:ext cx="670792" cy="361577"/>
          </a:xfrm>
          <a:prstGeom prst="ellipse">
            <a:avLst/>
          </a:prstGeom>
          <a:noFill/>
          <a:ln w="50800" cmpd="sng">
            <a:solidFill>
              <a:srgbClr val="FFFF3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4123837" y="4773114"/>
            <a:ext cx="670792" cy="361577"/>
          </a:xfrm>
          <a:prstGeom prst="ellipse">
            <a:avLst/>
          </a:prstGeom>
          <a:noFill/>
          <a:ln w="50800" cmpd="sng">
            <a:solidFill>
              <a:srgbClr val="FFFF3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7182998" y="3600723"/>
            <a:ext cx="670792" cy="361577"/>
          </a:xfrm>
          <a:prstGeom prst="ellipse">
            <a:avLst/>
          </a:prstGeom>
          <a:noFill/>
          <a:ln w="50800" cmpd="sng">
            <a:solidFill>
              <a:srgbClr val="FFFF3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4473047" y="5501331"/>
            <a:ext cx="3228430" cy="369332"/>
          </a:xfrm>
          <a:prstGeom prst="rect">
            <a:avLst/>
          </a:prstGeom>
          <a:noFill/>
        </p:spPr>
        <p:txBody>
          <a:bodyPr wrap="none" rtlCol="0">
            <a:spAutoFit/>
          </a:bodyPr>
          <a:lstStyle/>
          <a:p>
            <a:r>
              <a:rPr lang="en-US" dirty="0" smtClean="0">
                <a:solidFill>
                  <a:srgbClr val="FF0000"/>
                </a:solidFill>
              </a:rPr>
              <a:t>* </a:t>
            </a:r>
            <a:r>
              <a:rPr lang="en-US" dirty="0">
                <a:solidFill>
                  <a:srgbClr val="FF0000"/>
                </a:solidFill>
              </a:rPr>
              <a:t>l</a:t>
            </a:r>
            <a:r>
              <a:rPr lang="en-US" dirty="0" smtClean="0">
                <a:solidFill>
                  <a:srgbClr val="FF0000"/>
                </a:solidFill>
              </a:rPr>
              <a:t>ittle or no net improvement *</a:t>
            </a:r>
            <a:endParaRPr lang="en-US" dirty="0">
              <a:solidFill>
                <a:srgbClr val="FF0000"/>
              </a:solidFill>
            </a:endParaRPr>
          </a:p>
        </p:txBody>
      </p:sp>
      <p:sp>
        <p:nvSpPr>
          <p:cNvPr id="17" name="TextBox 16"/>
          <p:cNvSpPr txBox="1"/>
          <p:nvPr/>
        </p:nvSpPr>
        <p:spPr>
          <a:xfrm>
            <a:off x="228432" y="336550"/>
            <a:ext cx="8893175" cy="569387"/>
          </a:xfrm>
          <a:prstGeom prst="rect">
            <a:avLst/>
          </a:prstGeom>
          <a:noFill/>
        </p:spPr>
        <p:txBody>
          <a:bodyPr wrap="square">
            <a:spAutoFit/>
          </a:bodyPr>
          <a:lstStyle/>
          <a:p>
            <a:pPr fontAlgn="auto">
              <a:lnSpc>
                <a:spcPts val="3600"/>
              </a:lnSpc>
              <a:spcBef>
                <a:spcPts val="0"/>
              </a:spcBef>
              <a:spcAft>
                <a:spcPts val="0"/>
              </a:spcAft>
              <a:defRPr/>
            </a:pPr>
            <a:r>
              <a:rPr lang="en-CA" sz="3000" b="1" i="1" cap="small" dirty="0" smtClean="0">
                <a:solidFill>
                  <a:srgbClr val="621D08"/>
                </a:solidFill>
              </a:rPr>
              <a:t>Assessment of Cost</a:t>
            </a:r>
          </a:p>
        </p:txBody>
      </p:sp>
      <p:sp>
        <p:nvSpPr>
          <p:cNvPr id="5" name="Rectangle 4"/>
          <p:cNvSpPr/>
          <p:nvPr/>
        </p:nvSpPr>
        <p:spPr>
          <a:xfrm>
            <a:off x="487680" y="4084320"/>
            <a:ext cx="8278712" cy="3454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20667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8172</TotalTime>
  <Words>2682</Words>
  <Application>Microsoft Office PowerPoint</Application>
  <PresentationFormat>On-screen Show (4:3)</PresentationFormat>
  <Paragraphs>811</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Soil Science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Lobb</dc:creator>
  <cp:lastModifiedBy>Lenovo</cp:lastModifiedBy>
  <cp:revision>38</cp:revision>
  <cp:lastPrinted>2019-10-06T18:14:23Z</cp:lastPrinted>
  <dcterms:created xsi:type="dcterms:W3CDTF">2019-09-30T19:22:22Z</dcterms:created>
  <dcterms:modified xsi:type="dcterms:W3CDTF">2019-10-16T14:09:51Z</dcterms:modified>
</cp:coreProperties>
</file>