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0"/>
  </p:notesMasterIdLst>
  <p:sldIdLst>
    <p:sldId id="391" r:id="rId2"/>
    <p:sldId id="378" r:id="rId3"/>
    <p:sldId id="398" r:id="rId4"/>
    <p:sldId id="397" r:id="rId5"/>
    <p:sldId id="381" r:id="rId6"/>
    <p:sldId id="384" r:id="rId7"/>
    <p:sldId id="383" r:id="rId8"/>
    <p:sldId id="385" r:id="rId9"/>
    <p:sldId id="400" r:id="rId10"/>
    <p:sldId id="386" r:id="rId11"/>
    <p:sldId id="399" r:id="rId12"/>
    <p:sldId id="401" r:id="rId13"/>
    <p:sldId id="402" r:id="rId14"/>
    <p:sldId id="404" r:id="rId15"/>
    <p:sldId id="403" r:id="rId16"/>
    <p:sldId id="395" r:id="rId17"/>
    <p:sldId id="265" r:id="rId18"/>
    <p:sldId id="26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806" autoAdjust="0"/>
  </p:normalViewPr>
  <p:slideViewPr>
    <p:cSldViewPr>
      <p:cViewPr>
        <p:scale>
          <a:sx n="93" d="100"/>
          <a:sy n="93" d="100"/>
        </p:scale>
        <p:origin x="-1138" y="29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88F1D0-4097-4D6D-8C93-FC2928FBDDA2}" type="datetimeFigureOut">
              <a:rPr lang="en-CA" smtClean="0"/>
              <a:t>2019-09-29</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917C6F-88BB-443A-ADD9-9AAD5EF2D694}" type="slidenum">
              <a:rPr lang="en-CA" smtClean="0"/>
              <a:t>‹#›</a:t>
            </a:fld>
            <a:endParaRPr lang="en-CA"/>
          </a:p>
        </p:txBody>
      </p:sp>
    </p:spTree>
    <p:extLst>
      <p:ext uri="{BB962C8B-B14F-4D97-AF65-F5344CB8AC3E}">
        <p14:creationId xmlns:p14="http://schemas.microsoft.com/office/powerpoint/2010/main" val="2073941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Hi All;</a:t>
            </a:r>
          </a:p>
          <a:p>
            <a:endParaRPr lang="en-CA" dirty="0" smtClean="0"/>
          </a:p>
          <a:p>
            <a:r>
              <a:rPr lang="en-CA" dirty="0" smtClean="0"/>
              <a:t>Many</a:t>
            </a:r>
            <a:r>
              <a:rPr lang="en-CA" baseline="0" dirty="0" smtClean="0"/>
              <a:t> </a:t>
            </a:r>
            <a:r>
              <a:rPr lang="en-CA" baseline="0" dirty="0" err="1" smtClean="0"/>
              <a:t>thankago</a:t>
            </a:r>
            <a:r>
              <a:rPr lang="en-CA" baseline="0" dirty="0" smtClean="0"/>
              <a:t> Jim </a:t>
            </a:r>
            <a:r>
              <a:rPr lang="en-CA" baseline="0" dirty="0" err="1" smtClean="0"/>
              <a:t>Tokarchuck</a:t>
            </a:r>
            <a:r>
              <a:rPr lang="en-CA" baseline="0" dirty="0" smtClean="0"/>
              <a:t> for this invitation – Jim and I worked for the PFRA – a civil service that had a focus on soil conditions.  And there was a lot to worry about back when a third of the land was in summer fallow. And Grain prices were generally low.</a:t>
            </a:r>
            <a:endParaRPr lang="en-CA" dirty="0" smtClean="0"/>
          </a:p>
        </p:txBody>
      </p:sp>
      <p:sp>
        <p:nvSpPr>
          <p:cNvPr id="4" name="Slide Number Placeholder 3"/>
          <p:cNvSpPr>
            <a:spLocks noGrp="1"/>
          </p:cNvSpPr>
          <p:nvPr>
            <p:ph type="sldNum" sz="quarter" idx="10"/>
          </p:nvPr>
        </p:nvSpPr>
        <p:spPr/>
        <p:txBody>
          <a:bodyPr/>
          <a:lstStyle/>
          <a:p>
            <a:fld id="{F5917C6F-88BB-443A-ADD9-9AAD5EF2D694}" type="slidenum">
              <a:rPr lang="en-CA" smtClean="0"/>
              <a:t>1</a:t>
            </a:fld>
            <a:endParaRPr lang="en-CA"/>
          </a:p>
        </p:txBody>
      </p:sp>
    </p:spTree>
    <p:extLst>
      <p:ext uri="{BB962C8B-B14F-4D97-AF65-F5344CB8AC3E}">
        <p14:creationId xmlns:p14="http://schemas.microsoft.com/office/powerpoint/2010/main" val="14747555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Hazel was concerned with the variation</a:t>
            </a:r>
            <a:r>
              <a:rPr lang="en-CA" baseline="0" dirty="0" smtClean="0"/>
              <a:t> in</a:t>
            </a:r>
            <a:r>
              <a:rPr lang="en-CA" dirty="0" smtClean="0"/>
              <a:t> prices so she submitted the top ten rotations (OUT OR SOME 3000 POSSIBLE ROTATIONS OF 5 CROPS)  to 13 years of available prices</a:t>
            </a:r>
            <a:r>
              <a:rPr lang="en-CA" baseline="0" dirty="0" smtClean="0"/>
              <a:t> collected by Manitoba Agriculture. Soybean corn is the top rotation under 10 of 13 cases and is with in 5% of the top in all years looked at. </a:t>
            </a:r>
            <a:endParaRPr lang="en-CA" dirty="0"/>
          </a:p>
        </p:txBody>
      </p:sp>
      <p:sp>
        <p:nvSpPr>
          <p:cNvPr id="4" name="Slide Number Placeholder 3"/>
          <p:cNvSpPr>
            <a:spLocks noGrp="1"/>
          </p:cNvSpPr>
          <p:nvPr>
            <p:ph type="sldNum" sz="quarter" idx="10"/>
          </p:nvPr>
        </p:nvSpPr>
        <p:spPr/>
        <p:txBody>
          <a:bodyPr/>
          <a:lstStyle/>
          <a:p>
            <a:fld id="{F5917C6F-88BB-443A-ADD9-9AAD5EF2D694}" type="slidenum">
              <a:rPr lang="en-CA" smtClean="0"/>
              <a:t>10</a:t>
            </a:fld>
            <a:endParaRPr lang="en-CA"/>
          </a:p>
        </p:txBody>
      </p:sp>
    </p:spTree>
    <p:extLst>
      <p:ext uri="{BB962C8B-B14F-4D97-AF65-F5344CB8AC3E}">
        <p14:creationId xmlns:p14="http://schemas.microsoft.com/office/powerpoint/2010/main" val="12073020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But what has been our demand in terms of price offered from the sector?    These</a:t>
            </a:r>
            <a:r>
              <a:rPr lang="en-CA" baseline="0" dirty="0" smtClean="0"/>
              <a:t> are Stats Can International Merchandise Trade indexes for  2005 to last month.  I think we have been concerned about recent months for grain farm prices but this is really part of a trend since the financial crisis of 2008.  Those high prices led to significant production in grains and oilseeds THAT LED TO SURPLUSES  THAT killed off those high prices.  And WHILE WE SAW A SLIDE IN CROP prices there was an increase in FERT AND Pesticide prices.  Live animal prices have been relatively stronger.  </a:t>
            </a:r>
            <a:endParaRPr lang="en-CA" dirty="0"/>
          </a:p>
        </p:txBody>
      </p:sp>
      <p:sp>
        <p:nvSpPr>
          <p:cNvPr id="4" name="Slide Number Placeholder 3"/>
          <p:cNvSpPr>
            <a:spLocks noGrp="1"/>
          </p:cNvSpPr>
          <p:nvPr>
            <p:ph type="sldNum" sz="quarter" idx="10"/>
          </p:nvPr>
        </p:nvSpPr>
        <p:spPr/>
        <p:txBody>
          <a:bodyPr/>
          <a:lstStyle/>
          <a:p>
            <a:fld id="{F5917C6F-88BB-443A-ADD9-9AAD5EF2D694}" type="slidenum">
              <a:rPr lang="en-CA" smtClean="0"/>
              <a:t>11</a:t>
            </a:fld>
            <a:endParaRPr lang="en-CA"/>
          </a:p>
        </p:txBody>
      </p:sp>
    </p:spTree>
    <p:extLst>
      <p:ext uri="{BB962C8B-B14F-4D97-AF65-F5344CB8AC3E}">
        <p14:creationId xmlns:p14="http://schemas.microsoft.com/office/powerpoint/2010/main" val="40405561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This is FAO Total world production of our major</a:t>
            </a:r>
            <a:r>
              <a:rPr lang="en-CA" baseline="0" dirty="0" smtClean="0"/>
              <a:t> grains.  Between 2007 and 2017 corn production has increased 30% and Soybeans and Canola together have increased 37% - Wheat is only up 21% and rice is only up 15%.  Some of this difference is the ability to spark innovation in hybrid corn and TUAs for soybeans in the US.  But generally the world responded to those price spikes of 2008 with big production gains.</a:t>
            </a:r>
            <a:endParaRPr lang="en-CA" dirty="0"/>
          </a:p>
        </p:txBody>
      </p:sp>
      <p:sp>
        <p:nvSpPr>
          <p:cNvPr id="4" name="Slide Number Placeholder 3"/>
          <p:cNvSpPr>
            <a:spLocks noGrp="1"/>
          </p:cNvSpPr>
          <p:nvPr>
            <p:ph type="sldNum" sz="quarter" idx="10"/>
          </p:nvPr>
        </p:nvSpPr>
        <p:spPr/>
        <p:txBody>
          <a:bodyPr/>
          <a:lstStyle/>
          <a:p>
            <a:fld id="{F5917C6F-88BB-443A-ADD9-9AAD5EF2D694}" type="slidenum">
              <a:rPr lang="en-CA" smtClean="0"/>
              <a:t>12</a:t>
            </a:fld>
            <a:endParaRPr lang="en-CA"/>
          </a:p>
        </p:txBody>
      </p:sp>
    </p:spTree>
    <p:extLst>
      <p:ext uri="{BB962C8B-B14F-4D97-AF65-F5344CB8AC3E}">
        <p14:creationId xmlns:p14="http://schemas.microsoft.com/office/powerpoint/2010/main" val="21715056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Read it</a:t>
            </a:r>
            <a:endParaRPr lang="en-CA" dirty="0"/>
          </a:p>
        </p:txBody>
      </p:sp>
      <p:sp>
        <p:nvSpPr>
          <p:cNvPr id="4" name="Slide Number Placeholder 3"/>
          <p:cNvSpPr>
            <a:spLocks noGrp="1"/>
          </p:cNvSpPr>
          <p:nvPr>
            <p:ph type="sldNum" sz="quarter" idx="10"/>
          </p:nvPr>
        </p:nvSpPr>
        <p:spPr/>
        <p:txBody>
          <a:bodyPr/>
          <a:lstStyle/>
          <a:p>
            <a:fld id="{F5917C6F-88BB-443A-ADD9-9AAD5EF2D694}" type="slidenum">
              <a:rPr lang="en-CA" smtClean="0"/>
              <a:t>13</a:t>
            </a:fld>
            <a:endParaRPr lang="en-CA"/>
          </a:p>
        </p:txBody>
      </p:sp>
    </p:spTree>
    <p:extLst>
      <p:ext uri="{BB962C8B-B14F-4D97-AF65-F5344CB8AC3E}">
        <p14:creationId xmlns:p14="http://schemas.microsoft.com/office/powerpoint/2010/main" val="1822548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These If N costs $0.60/lb and wheat prices drop N starts to fall at an increasing rate</a:t>
            </a:r>
            <a:endParaRPr lang="en-CA" dirty="0"/>
          </a:p>
        </p:txBody>
      </p:sp>
      <p:sp>
        <p:nvSpPr>
          <p:cNvPr id="4" name="Slide Number Placeholder 3"/>
          <p:cNvSpPr>
            <a:spLocks noGrp="1"/>
          </p:cNvSpPr>
          <p:nvPr>
            <p:ph type="sldNum" sz="quarter" idx="10"/>
          </p:nvPr>
        </p:nvSpPr>
        <p:spPr/>
        <p:txBody>
          <a:bodyPr/>
          <a:lstStyle/>
          <a:p>
            <a:fld id="{F5917C6F-88BB-443A-ADD9-9AAD5EF2D694}" type="slidenum">
              <a:rPr lang="en-CA" smtClean="0"/>
              <a:t>14</a:t>
            </a:fld>
            <a:endParaRPr lang="en-CA"/>
          </a:p>
        </p:txBody>
      </p:sp>
    </p:spTree>
    <p:extLst>
      <p:ext uri="{BB962C8B-B14F-4D97-AF65-F5344CB8AC3E}">
        <p14:creationId xmlns:p14="http://schemas.microsoft.com/office/powerpoint/2010/main" val="3997547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At $4/wheat</a:t>
            </a:r>
            <a:r>
              <a:rPr lang="en-CA" baseline="0" dirty="0" smtClean="0"/>
              <a:t> and N prices start to climb – economics N rates drop at an increasing rate and may fall to Zero</a:t>
            </a:r>
            <a:endParaRPr lang="en-CA" dirty="0"/>
          </a:p>
        </p:txBody>
      </p:sp>
      <p:sp>
        <p:nvSpPr>
          <p:cNvPr id="4" name="Slide Number Placeholder 3"/>
          <p:cNvSpPr>
            <a:spLocks noGrp="1"/>
          </p:cNvSpPr>
          <p:nvPr>
            <p:ph type="sldNum" sz="quarter" idx="10"/>
          </p:nvPr>
        </p:nvSpPr>
        <p:spPr/>
        <p:txBody>
          <a:bodyPr/>
          <a:lstStyle/>
          <a:p>
            <a:fld id="{F5917C6F-88BB-443A-ADD9-9AAD5EF2D694}" type="slidenum">
              <a:rPr lang="en-CA" smtClean="0"/>
              <a:t>15</a:t>
            </a:fld>
            <a:endParaRPr lang="en-CA"/>
          </a:p>
        </p:txBody>
      </p:sp>
    </p:spTree>
    <p:extLst>
      <p:ext uri="{BB962C8B-B14F-4D97-AF65-F5344CB8AC3E}">
        <p14:creationId xmlns:p14="http://schemas.microsoft.com/office/powerpoint/2010/main" val="25637472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Read it</a:t>
            </a:r>
            <a:endParaRPr lang="en-CA" dirty="0"/>
          </a:p>
        </p:txBody>
      </p:sp>
      <p:sp>
        <p:nvSpPr>
          <p:cNvPr id="4" name="Slide Number Placeholder 3"/>
          <p:cNvSpPr>
            <a:spLocks noGrp="1"/>
          </p:cNvSpPr>
          <p:nvPr>
            <p:ph type="sldNum" sz="quarter" idx="10"/>
          </p:nvPr>
        </p:nvSpPr>
        <p:spPr/>
        <p:txBody>
          <a:bodyPr/>
          <a:lstStyle/>
          <a:p>
            <a:fld id="{F5917C6F-88BB-443A-ADD9-9AAD5EF2D694}" type="slidenum">
              <a:rPr lang="en-CA" smtClean="0"/>
              <a:t>16</a:t>
            </a:fld>
            <a:endParaRPr lang="en-CA"/>
          </a:p>
        </p:txBody>
      </p:sp>
    </p:spTree>
    <p:extLst>
      <p:ext uri="{BB962C8B-B14F-4D97-AF65-F5344CB8AC3E}">
        <p14:creationId xmlns:p14="http://schemas.microsoft.com/office/powerpoint/2010/main" val="2396805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I</a:t>
            </a:r>
            <a:r>
              <a:rPr lang="en-CA" baseline="0" dirty="0" smtClean="0"/>
              <a:t> feel the dominant economic demand now and into the future will be food demand from the consumer.  We grow </a:t>
            </a:r>
            <a:r>
              <a:rPr lang="en-CA" dirty="0" smtClean="0"/>
              <a:t>32 </a:t>
            </a:r>
            <a:r>
              <a:rPr lang="en-CA" dirty="0" err="1" smtClean="0"/>
              <a:t>mmt</a:t>
            </a:r>
            <a:r>
              <a:rPr lang="en-CA" dirty="0" smtClean="0"/>
              <a:t> of wheat or around 4mmt</a:t>
            </a:r>
            <a:r>
              <a:rPr lang="en-CA" baseline="0" dirty="0" smtClean="0"/>
              <a:t> of animal feed, and about 21mmt of flour. 20mmt of canola , or 9 MMT of oil and 11mmt of meal.  The consumer at the end of the supply chain drives the economics of our supply chains what they are willing to pay for determines the focus of our production.  But the demand has been pretty consistent for our wheat and canola and corn and soybeans and barley and oats and the animals fed by these crops.</a:t>
            </a:r>
            <a:endParaRPr lang="en-CA" dirty="0"/>
          </a:p>
        </p:txBody>
      </p:sp>
      <p:sp>
        <p:nvSpPr>
          <p:cNvPr id="4" name="Slide Number Placeholder 3"/>
          <p:cNvSpPr>
            <a:spLocks noGrp="1"/>
          </p:cNvSpPr>
          <p:nvPr>
            <p:ph type="sldNum" sz="quarter" idx="10"/>
          </p:nvPr>
        </p:nvSpPr>
        <p:spPr/>
        <p:txBody>
          <a:bodyPr/>
          <a:lstStyle/>
          <a:p>
            <a:fld id="{F5917C6F-88BB-443A-ADD9-9AAD5EF2D694}" type="slidenum">
              <a:rPr lang="en-CA" smtClean="0"/>
              <a:t>2</a:t>
            </a:fld>
            <a:endParaRPr lang="en-CA"/>
          </a:p>
        </p:txBody>
      </p:sp>
    </p:spTree>
    <p:extLst>
      <p:ext uri="{BB962C8B-B14F-4D97-AF65-F5344CB8AC3E}">
        <p14:creationId xmlns:p14="http://schemas.microsoft.com/office/powerpoint/2010/main" val="31849240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dirty="0" smtClean="0"/>
              <a:t>The area seeded to Wheat has fallen off since the early 1990’s but it is still often the most dominant crop in terms of area. But canola has been on the rise… this reflects the basic </a:t>
            </a:r>
            <a:r>
              <a:rPr lang="en-CA" dirty="0" err="1" smtClean="0"/>
              <a:t>profitabiltiy</a:t>
            </a:r>
            <a:r>
              <a:rPr lang="en-CA" dirty="0" smtClean="0"/>
              <a:t> of that crop to farmers </a:t>
            </a:r>
            <a:r>
              <a:rPr lang="en-CA" baseline="0" dirty="0" smtClean="0"/>
              <a:t>thanks to lots of public and private investments in better seeds and a very steady demand for the superior properties of canola oil. </a:t>
            </a:r>
          </a:p>
          <a:p>
            <a:pPr marL="0" marR="0" indent="0" algn="l" defTabSz="914400" rtl="0" eaLnBrk="1" fontAlgn="auto" latinLnBrk="0" hangingPunct="1">
              <a:lnSpc>
                <a:spcPct val="100000"/>
              </a:lnSpc>
              <a:spcBef>
                <a:spcPts val="0"/>
              </a:spcBef>
              <a:spcAft>
                <a:spcPts val="0"/>
              </a:spcAft>
              <a:buClrTx/>
              <a:buSzTx/>
              <a:buFontTx/>
              <a:buNone/>
              <a:tabLst/>
              <a:defRPr/>
            </a:pPr>
            <a:endParaRPr lang="en-CA"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CA" baseline="0" dirty="0" smtClean="0"/>
              <a:t>So some of the reason all that </a:t>
            </a:r>
            <a:r>
              <a:rPr lang="en-CA" baseline="0" dirty="0" err="1" smtClean="0"/>
              <a:t>summerfallow</a:t>
            </a:r>
            <a:r>
              <a:rPr lang="en-CA" baseline="0" dirty="0" smtClean="0"/>
              <a:t> we once worried about has started to disappear was glyphosate got cheap – but there was also a great new rotation crop in canola.</a:t>
            </a:r>
            <a:endParaRPr lang="en-CA" dirty="0" smtClean="0"/>
          </a:p>
          <a:p>
            <a:endParaRPr lang="en-CA" dirty="0"/>
          </a:p>
        </p:txBody>
      </p:sp>
      <p:sp>
        <p:nvSpPr>
          <p:cNvPr id="4" name="Slide Number Placeholder 3"/>
          <p:cNvSpPr>
            <a:spLocks noGrp="1"/>
          </p:cNvSpPr>
          <p:nvPr>
            <p:ph type="sldNum" sz="quarter" idx="10"/>
          </p:nvPr>
        </p:nvSpPr>
        <p:spPr/>
        <p:txBody>
          <a:bodyPr/>
          <a:lstStyle/>
          <a:p>
            <a:fld id="{F5917C6F-88BB-443A-ADD9-9AAD5EF2D694}" type="slidenum">
              <a:rPr lang="en-CA" smtClean="0"/>
              <a:t>3</a:t>
            </a:fld>
            <a:endParaRPr lang="en-CA"/>
          </a:p>
        </p:txBody>
      </p:sp>
    </p:spTree>
    <p:extLst>
      <p:ext uri="{BB962C8B-B14F-4D97-AF65-F5344CB8AC3E}">
        <p14:creationId xmlns:p14="http://schemas.microsoft.com/office/powerpoint/2010/main" val="31849240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One of my recent research focuses has been the economics of rotations.</a:t>
            </a:r>
            <a:r>
              <a:rPr lang="en-CA" baseline="0" dirty="0" smtClean="0"/>
              <a:t>  This table is the work of Anastasia </a:t>
            </a:r>
            <a:r>
              <a:rPr lang="en-CA" baseline="0" dirty="0" err="1" smtClean="0"/>
              <a:t>Kubinec</a:t>
            </a:r>
            <a:r>
              <a:rPr lang="en-CA" baseline="0" dirty="0" smtClean="0"/>
              <a:t> at </a:t>
            </a:r>
            <a:r>
              <a:rPr lang="en-CA" baseline="0" dirty="0" err="1" smtClean="0"/>
              <a:t>Manitoaba</a:t>
            </a:r>
            <a:r>
              <a:rPr lang="en-CA" baseline="0" dirty="0" smtClean="0"/>
              <a:t> Ag. and is based on field level impacts off previous crops on future yields separated by commodities using Manitoba crop insurance data. The left column lists the crop planted on the field previously and the top row lists the current seeded crop and average yield impacts. 100 would be the average yield and any thing higher is a gain in yield linked to the previous crop and anything less is a loss in average yield due to the previous crop.</a:t>
            </a:r>
            <a:endParaRPr lang="en-CA" dirty="0"/>
          </a:p>
        </p:txBody>
      </p:sp>
      <p:sp>
        <p:nvSpPr>
          <p:cNvPr id="4" name="Slide Number Placeholder 3"/>
          <p:cNvSpPr>
            <a:spLocks noGrp="1"/>
          </p:cNvSpPr>
          <p:nvPr>
            <p:ph type="sldNum" sz="quarter" idx="10"/>
          </p:nvPr>
        </p:nvSpPr>
        <p:spPr/>
        <p:txBody>
          <a:bodyPr/>
          <a:lstStyle/>
          <a:p>
            <a:fld id="{F5917C6F-88BB-443A-ADD9-9AAD5EF2D694}" type="slidenum">
              <a:rPr lang="en-CA" smtClean="0"/>
              <a:t>4</a:t>
            </a:fld>
            <a:endParaRPr lang="en-CA"/>
          </a:p>
        </p:txBody>
      </p:sp>
    </p:spTree>
    <p:extLst>
      <p:ext uri="{BB962C8B-B14F-4D97-AF65-F5344CB8AC3E}">
        <p14:creationId xmlns:p14="http://schemas.microsoft.com/office/powerpoint/2010/main" val="33491320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The first story is that continuous</a:t>
            </a:r>
            <a:r>
              <a:rPr lang="en-CA" baseline="0" dirty="0" smtClean="0"/>
              <a:t> cropping is a bad idea – it causes a 6 to 33% yield drop depending on the commodity and a least a 14% drop in wheat and canola.</a:t>
            </a:r>
            <a:endParaRPr lang="en-CA" dirty="0"/>
          </a:p>
        </p:txBody>
      </p:sp>
      <p:sp>
        <p:nvSpPr>
          <p:cNvPr id="4" name="Slide Number Placeholder 3"/>
          <p:cNvSpPr>
            <a:spLocks noGrp="1"/>
          </p:cNvSpPr>
          <p:nvPr>
            <p:ph type="sldNum" sz="quarter" idx="10"/>
          </p:nvPr>
        </p:nvSpPr>
        <p:spPr/>
        <p:txBody>
          <a:bodyPr/>
          <a:lstStyle/>
          <a:p>
            <a:fld id="{F5917C6F-88BB-443A-ADD9-9AAD5EF2D694}" type="slidenum">
              <a:rPr lang="en-CA" smtClean="0"/>
              <a:t>5</a:t>
            </a:fld>
            <a:endParaRPr lang="en-CA"/>
          </a:p>
        </p:txBody>
      </p:sp>
    </p:spTree>
    <p:extLst>
      <p:ext uri="{BB962C8B-B14F-4D97-AF65-F5344CB8AC3E}">
        <p14:creationId xmlns:p14="http://schemas.microsoft.com/office/powerpoint/2010/main" val="3767996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And it is important</a:t>
            </a:r>
            <a:r>
              <a:rPr lang="en-CA" baseline="0" dirty="0" smtClean="0"/>
              <a:t> to note that our two lead commodities do generate positive impacts on each other .. Note their direct impact on each others yield perhaps more important than this but this is from average yields and many farmers in the average were practicing this rotation already. </a:t>
            </a:r>
            <a:endParaRPr lang="en-CA" dirty="0"/>
          </a:p>
        </p:txBody>
      </p:sp>
      <p:sp>
        <p:nvSpPr>
          <p:cNvPr id="4" name="Slide Number Placeholder 3"/>
          <p:cNvSpPr>
            <a:spLocks noGrp="1"/>
          </p:cNvSpPr>
          <p:nvPr>
            <p:ph type="sldNum" sz="quarter" idx="10"/>
          </p:nvPr>
        </p:nvSpPr>
        <p:spPr/>
        <p:txBody>
          <a:bodyPr/>
          <a:lstStyle/>
          <a:p>
            <a:fld id="{F5917C6F-88BB-443A-ADD9-9AAD5EF2D694}" type="slidenum">
              <a:rPr lang="en-CA" smtClean="0"/>
              <a:t>6</a:t>
            </a:fld>
            <a:endParaRPr lang="en-CA"/>
          </a:p>
        </p:txBody>
      </p:sp>
    </p:spTree>
    <p:extLst>
      <p:ext uri="{BB962C8B-B14F-4D97-AF65-F5344CB8AC3E}">
        <p14:creationId xmlns:p14="http://schemas.microsoft.com/office/powerpoint/2010/main" val="41398526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Also important to note the yield impacts of nitrogen fixing pulses especially soybeans</a:t>
            </a:r>
            <a:r>
              <a:rPr lang="en-CA" baseline="0" dirty="0" smtClean="0"/>
              <a:t> on canola, and wheat and corn.</a:t>
            </a:r>
            <a:endParaRPr lang="en-CA" dirty="0"/>
          </a:p>
        </p:txBody>
      </p:sp>
      <p:sp>
        <p:nvSpPr>
          <p:cNvPr id="4" name="Slide Number Placeholder 3"/>
          <p:cNvSpPr>
            <a:spLocks noGrp="1"/>
          </p:cNvSpPr>
          <p:nvPr>
            <p:ph type="sldNum" sz="quarter" idx="10"/>
          </p:nvPr>
        </p:nvSpPr>
        <p:spPr/>
        <p:txBody>
          <a:bodyPr/>
          <a:lstStyle/>
          <a:p>
            <a:fld id="{F5917C6F-88BB-443A-ADD9-9AAD5EF2D694}" type="slidenum">
              <a:rPr lang="en-CA" smtClean="0"/>
              <a:t>7</a:t>
            </a:fld>
            <a:endParaRPr lang="en-CA"/>
          </a:p>
        </p:txBody>
      </p:sp>
    </p:spTree>
    <p:extLst>
      <p:ext uri="{BB962C8B-B14F-4D97-AF65-F5344CB8AC3E}">
        <p14:creationId xmlns:p14="http://schemas.microsoft.com/office/powerpoint/2010/main" val="40129532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My student Hazel</a:t>
            </a:r>
            <a:r>
              <a:rPr lang="en-CA" baseline="0" dirty="0" smtClean="0"/>
              <a:t> </a:t>
            </a:r>
            <a:r>
              <a:rPr lang="en-CA" dirty="0" err="1" smtClean="0"/>
              <a:t>Sakulanda</a:t>
            </a:r>
            <a:r>
              <a:rPr lang="en-CA" dirty="0" smtClean="0"/>
              <a:t> estimated farmer costs for each of the 5 top crops in Southern Manitoba (no data on Beans), 5</a:t>
            </a:r>
            <a:r>
              <a:rPr lang="en-CA" baseline="0" dirty="0" smtClean="0"/>
              <a:t> year average yields and 5 year average prices …. That generates the top table and SOYBEANS, CANOLA  and CORN look like the top THREE crops in terms of income at the average yield price and cost.   </a:t>
            </a:r>
          </a:p>
          <a:p>
            <a:endParaRPr lang="en-CA" baseline="0" dirty="0" smtClean="0"/>
          </a:p>
          <a:p>
            <a:r>
              <a:rPr lang="en-CA" baseline="0" dirty="0" smtClean="0"/>
              <a:t>Now look a the impacts of </a:t>
            </a:r>
            <a:r>
              <a:rPr lang="en-CA" baseline="0" dirty="0" err="1" smtClean="0"/>
              <a:t>Kubinecs</a:t>
            </a:r>
            <a:r>
              <a:rPr lang="en-CA" baseline="0" dirty="0" smtClean="0"/>
              <a:t> data if we start adjusting average yield by previous crop impacts in rotation … continuous corn even at the very high returns estimated in table 1 becomes a dog compared to soybean corn in rotation because of a 11% yield drop and </a:t>
            </a:r>
            <a:r>
              <a:rPr lang="en-CA" baseline="0" dirty="0" err="1" smtClean="0"/>
              <a:t>and</a:t>
            </a:r>
            <a:r>
              <a:rPr lang="en-CA" baseline="0" dirty="0" smtClean="0"/>
              <a:t> soybean corn is higher than just the average of corn and soybeans in first table because of the synergies in that rotation..</a:t>
            </a:r>
          </a:p>
          <a:p>
            <a:endParaRPr lang="en-CA" baseline="0" dirty="0" smtClean="0"/>
          </a:p>
        </p:txBody>
      </p:sp>
      <p:sp>
        <p:nvSpPr>
          <p:cNvPr id="4" name="Slide Number Placeholder 3"/>
          <p:cNvSpPr>
            <a:spLocks noGrp="1"/>
          </p:cNvSpPr>
          <p:nvPr>
            <p:ph type="sldNum" sz="quarter" idx="10"/>
          </p:nvPr>
        </p:nvSpPr>
        <p:spPr/>
        <p:txBody>
          <a:bodyPr/>
          <a:lstStyle/>
          <a:p>
            <a:fld id="{F5917C6F-88BB-443A-ADD9-9AAD5EF2D694}" type="slidenum">
              <a:rPr lang="en-CA" smtClean="0"/>
              <a:t>8</a:t>
            </a:fld>
            <a:endParaRPr lang="en-CA"/>
          </a:p>
        </p:txBody>
      </p:sp>
    </p:spTree>
    <p:extLst>
      <p:ext uri="{BB962C8B-B14F-4D97-AF65-F5344CB8AC3E}">
        <p14:creationId xmlns:p14="http://schemas.microsoft.com/office/powerpoint/2010/main" val="25879519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baseline="0" dirty="0" smtClean="0"/>
              <a:t>Wheat and canola suffer huge drops in productivity and profits compared to wheat and canola in rotation.  And Soybean and Corn turnout to have big synergies and the highest average in come in the area we were researching.  So there are two big new drivers on the demands on the soil.</a:t>
            </a:r>
            <a:endParaRPr lang="en-CA" dirty="0"/>
          </a:p>
        </p:txBody>
      </p:sp>
      <p:sp>
        <p:nvSpPr>
          <p:cNvPr id="4" name="Slide Number Placeholder 3"/>
          <p:cNvSpPr>
            <a:spLocks noGrp="1"/>
          </p:cNvSpPr>
          <p:nvPr>
            <p:ph type="sldNum" sz="quarter" idx="10"/>
          </p:nvPr>
        </p:nvSpPr>
        <p:spPr/>
        <p:txBody>
          <a:bodyPr/>
          <a:lstStyle/>
          <a:p>
            <a:fld id="{F5917C6F-88BB-443A-ADD9-9AAD5EF2D694}" type="slidenum">
              <a:rPr lang="en-CA" smtClean="0"/>
              <a:t>9</a:t>
            </a:fld>
            <a:endParaRPr lang="en-CA"/>
          </a:p>
        </p:txBody>
      </p:sp>
    </p:spTree>
    <p:extLst>
      <p:ext uri="{BB962C8B-B14F-4D97-AF65-F5344CB8AC3E}">
        <p14:creationId xmlns:p14="http://schemas.microsoft.com/office/powerpoint/2010/main" val="42198290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9E01064F-256E-4873-A195-25C82BF639FC}" type="datetimeFigureOut">
              <a:rPr lang="en-CA" smtClean="0"/>
              <a:pPr/>
              <a:t>2019-09-29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6E9F39C-12F1-4D14-A512-21BB10A8D867}" type="slidenum">
              <a:rPr lang="en-CA" smtClean="0"/>
              <a:pPr/>
              <a:t>‹#›</a:t>
            </a:fld>
            <a:endParaRPr lang="en-CA"/>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E01064F-256E-4873-A195-25C82BF639FC}" type="datetimeFigureOut">
              <a:rPr lang="en-CA" smtClean="0"/>
              <a:pPr/>
              <a:t>2019-09-29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6E9F39C-12F1-4D14-A512-21BB10A8D867}"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E01064F-256E-4873-A195-25C82BF639FC}" type="datetimeFigureOut">
              <a:rPr lang="en-CA" smtClean="0"/>
              <a:pPr/>
              <a:t>2019-09-29</a:t>
            </a:fld>
            <a:endParaRPr lang="en-CA"/>
          </a:p>
        </p:txBody>
      </p:sp>
      <p:sp>
        <p:nvSpPr>
          <p:cNvPr id="5" name="Footer Placeholder 4"/>
          <p:cNvSpPr>
            <a:spLocks noGrp="1"/>
          </p:cNvSpPr>
          <p:nvPr>
            <p:ph type="ftr" sz="quarter" idx="11"/>
          </p:nvPr>
        </p:nvSpPr>
        <p:spPr>
          <a:xfrm>
            <a:off x="2640597" y="6377459"/>
            <a:ext cx="3836404" cy="365125"/>
          </a:xfrm>
        </p:spPr>
        <p:txBody>
          <a:bodyPr/>
          <a:lstStyle/>
          <a:p>
            <a:endParaRPr lang="en-CA"/>
          </a:p>
        </p:txBody>
      </p:sp>
      <p:sp>
        <p:nvSpPr>
          <p:cNvPr id="6" name="Slide Number Placeholder 5"/>
          <p:cNvSpPr>
            <a:spLocks noGrp="1"/>
          </p:cNvSpPr>
          <p:nvPr>
            <p:ph type="sldNum" sz="quarter" idx="12"/>
          </p:nvPr>
        </p:nvSpPr>
        <p:spPr/>
        <p:txBody>
          <a:bodyPr/>
          <a:lstStyle/>
          <a:p>
            <a:fld id="{46E9F39C-12F1-4D14-A512-21BB10A8D867}"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E01064F-256E-4873-A195-25C82BF639FC}" type="datetimeFigureOut">
              <a:rPr lang="en-CA" smtClean="0"/>
              <a:pPr/>
              <a:t>2019-09-29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6E9F39C-12F1-4D14-A512-21BB10A8D867}"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E01064F-256E-4873-A195-25C82BF639FC}" type="datetimeFigureOut">
              <a:rPr lang="en-CA" smtClean="0"/>
              <a:pPr/>
              <a:t>2019-09-29</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46E9F39C-12F1-4D14-A512-21BB10A8D867}" type="slidenum">
              <a:rPr lang="en-CA" smtClean="0"/>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E01064F-256E-4873-A195-25C82BF639FC}" type="datetimeFigureOut">
              <a:rPr lang="en-CA" smtClean="0"/>
              <a:pPr/>
              <a:t>2019-09-29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6E9F39C-12F1-4D14-A512-21BB10A8D867}"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E01064F-256E-4873-A195-25C82BF639FC}" type="datetimeFigureOut">
              <a:rPr lang="en-CA" smtClean="0"/>
              <a:pPr/>
              <a:t>2019-09-29</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46E9F39C-12F1-4D14-A512-21BB10A8D867}"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E01064F-256E-4873-A195-25C82BF639FC}" type="datetimeFigureOut">
              <a:rPr lang="en-CA" smtClean="0"/>
              <a:pPr/>
              <a:t>2019-09-29</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46E9F39C-12F1-4D14-A512-21BB10A8D867}"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01064F-256E-4873-A195-25C82BF639FC}" type="datetimeFigureOut">
              <a:rPr lang="en-CA" smtClean="0"/>
              <a:pPr/>
              <a:t>2019-09-29</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46E9F39C-12F1-4D14-A512-21BB10A8D867}"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E01064F-256E-4873-A195-25C82BF639FC}" type="datetimeFigureOut">
              <a:rPr lang="en-CA" smtClean="0"/>
              <a:pPr/>
              <a:t>2019-09-29</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46E9F39C-12F1-4D14-A512-21BB10A8D867}" type="slidenum">
              <a:rPr lang="en-CA" smtClean="0"/>
              <a:pPr/>
              <a:t>‹#›</a:t>
            </a:fld>
            <a:endParaRPr lang="en-CA"/>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9E01064F-256E-4873-A195-25C82BF639FC}" type="datetimeFigureOut">
              <a:rPr lang="en-CA" smtClean="0"/>
              <a:pPr/>
              <a:t>2019-09-29</a:t>
            </a:fld>
            <a:endParaRPr lang="en-CA"/>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CA"/>
          </a:p>
        </p:txBody>
      </p:sp>
      <p:sp>
        <p:nvSpPr>
          <p:cNvPr id="7" name="Slide Number Placeholder 6"/>
          <p:cNvSpPr>
            <a:spLocks noGrp="1"/>
          </p:cNvSpPr>
          <p:nvPr>
            <p:ph type="sldNum" sz="quarter" idx="12"/>
          </p:nvPr>
        </p:nvSpPr>
        <p:spPr>
          <a:xfrm>
            <a:off x="8339328" y="1170432"/>
            <a:ext cx="733864" cy="201168"/>
          </a:xfrm>
        </p:spPr>
        <p:txBody>
          <a:bodyPr/>
          <a:lstStyle/>
          <a:p>
            <a:fld id="{46E9F39C-12F1-4D14-A512-21BB10A8D867}" type="slidenum">
              <a:rPr lang="en-CA" smtClean="0"/>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9E01064F-256E-4873-A195-25C82BF639FC}" type="datetimeFigureOut">
              <a:rPr lang="en-CA" smtClean="0"/>
              <a:pPr/>
              <a:t>2019-09-29</a:t>
            </a:fld>
            <a:endParaRPr lang="en-CA"/>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CA"/>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46E9F39C-12F1-4D14-A512-21BB10A8D867}"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masc.mb.ca/masc.nsf/ym_crop_rotation_break_interval_effect.pdf" TargetMode="External"/><Relationship Id="rId2" Type="http://schemas.openxmlformats.org/officeDocument/2006/relationships/hyperlink" Target="https://www.masc.mb.ca/masc.nsf/mmpp_crop_rotations.html" TargetMode="External"/><Relationship Id="rId1" Type="http://schemas.openxmlformats.org/officeDocument/2006/relationships/slideLayout" Target="../slideLayouts/slideLayout2.xml"/><Relationship Id="rId4" Type="http://schemas.openxmlformats.org/officeDocument/2006/relationships/hyperlink" Target="https://www.ndsu.edu/pubweb/soils/wheat/"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png"/><Relationship Id="rId9" Type="http://schemas.openxmlformats.org/officeDocument/2006/relationships/image" Target="../media/image9.jpeg"/></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3.emf"/></Relationships>
</file>

<file path=ppt/slides/_rels/slide9.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5085184"/>
            <a:ext cx="9144000" cy="1772816"/>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Title 1"/>
          <p:cNvSpPr>
            <a:spLocks noGrp="1"/>
          </p:cNvSpPr>
          <p:nvPr>
            <p:ph type="ctrTitle"/>
          </p:nvPr>
        </p:nvSpPr>
        <p:spPr>
          <a:xfrm>
            <a:off x="827584" y="1268760"/>
            <a:ext cx="8077200" cy="1673352"/>
          </a:xfrm>
        </p:spPr>
        <p:txBody>
          <a:bodyPr>
            <a:normAutofit/>
          </a:bodyPr>
          <a:lstStyle/>
          <a:p>
            <a:r>
              <a:rPr lang="en-US" b="0" dirty="0" smtClean="0"/>
              <a:t>Economic Demands on Soil</a:t>
            </a:r>
            <a:endParaRPr lang="en-US" b="0" dirty="0"/>
          </a:p>
        </p:txBody>
      </p:sp>
      <p:sp>
        <p:nvSpPr>
          <p:cNvPr id="3" name="Subtitle 2"/>
          <p:cNvSpPr>
            <a:spLocks noGrp="1"/>
          </p:cNvSpPr>
          <p:nvPr>
            <p:ph type="subTitle" idx="1"/>
          </p:nvPr>
        </p:nvSpPr>
        <p:spPr>
          <a:xfrm>
            <a:off x="2987824" y="5373216"/>
            <a:ext cx="5760640" cy="1152128"/>
          </a:xfrm>
        </p:spPr>
        <p:txBody>
          <a:bodyPr>
            <a:normAutofit lnSpcReduction="10000"/>
          </a:bodyPr>
          <a:lstStyle/>
          <a:p>
            <a:r>
              <a:rPr lang="en-CA" sz="1600" dirty="0" smtClean="0">
                <a:solidFill>
                  <a:schemeClr val="bg1">
                    <a:lumMod val="95000"/>
                    <a:lumOff val="5000"/>
                  </a:schemeClr>
                </a:solidFill>
                <a:latin typeface="Cambria" panose="02040503050406030204" pitchFamily="18" charset="0"/>
                <a:ea typeface="Cambria" panose="02040503050406030204" pitchFamily="18" charset="0"/>
                <a:cs typeface="Andalus" panose="02020603050405020304" pitchFamily="18" charset="-78"/>
              </a:rPr>
              <a:t>Derek Brewin, Agribusiness and Agricultural Economics,</a:t>
            </a:r>
          </a:p>
          <a:p>
            <a:r>
              <a:rPr lang="en-CA" sz="1600" dirty="0" smtClean="0">
                <a:solidFill>
                  <a:schemeClr val="bg1">
                    <a:lumMod val="95000"/>
                    <a:lumOff val="5000"/>
                  </a:schemeClr>
                </a:solidFill>
                <a:latin typeface="Cambria" panose="02040503050406030204" pitchFamily="18" charset="0"/>
                <a:ea typeface="Cambria" panose="02040503050406030204" pitchFamily="18" charset="0"/>
                <a:cs typeface="Andalus" panose="02020603050405020304" pitchFamily="18" charset="-78"/>
              </a:rPr>
              <a:t>University of Manitoba</a:t>
            </a:r>
          </a:p>
          <a:p>
            <a:endParaRPr lang="en-CA" sz="1600" dirty="0" smtClean="0">
              <a:solidFill>
                <a:schemeClr val="bg1">
                  <a:lumMod val="95000"/>
                  <a:lumOff val="5000"/>
                </a:schemeClr>
              </a:solidFill>
              <a:latin typeface="Cambria" panose="02040503050406030204" pitchFamily="18" charset="0"/>
              <a:ea typeface="Cambria" panose="02040503050406030204" pitchFamily="18" charset="0"/>
              <a:cs typeface="Andalus" panose="02020603050405020304" pitchFamily="18" charset="-78"/>
            </a:endParaRPr>
          </a:p>
          <a:p>
            <a:r>
              <a:rPr lang="en-CA" sz="1600" dirty="0">
                <a:solidFill>
                  <a:schemeClr val="bg1">
                    <a:lumMod val="95000"/>
                    <a:lumOff val="5000"/>
                  </a:schemeClr>
                </a:solidFill>
                <a:latin typeface="Cambria" panose="02040503050406030204" pitchFamily="18" charset="0"/>
                <a:ea typeface="Cambria" panose="02040503050406030204" pitchFamily="18" charset="0"/>
              </a:rPr>
              <a:t>2019 Summit on Canadian Soil </a:t>
            </a:r>
            <a:r>
              <a:rPr lang="en-CA" sz="1600" dirty="0" smtClean="0">
                <a:solidFill>
                  <a:schemeClr val="bg1">
                    <a:lumMod val="95000"/>
                    <a:lumOff val="5000"/>
                  </a:schemeClr>
                </a:solidFill>
                <a:latin typeface="Cambria" panose="02040503050406030204" pitchFamily="18" charset="0"/>
                <a:ea typeface="Cambria" panose="02040503050406030204" pitchFamily="18" charset="0"/>
              </a:rPr>
              <a:t>Health, </a:t>
            </a:r>
            <a:r>
              <a:rPr lang="en-CA" sz="1600" dirty="0">
                <a:solidFill>
                  <a:schemeClr val="bg1">
                    <a:lumMod val="95000"/>
                    <a:lumOff val="5000"/>
                  </a:schemeClr>
                </a:solidFill>
                <a:latin typeface="Cambria" panose="02040503050406030204" pitchFamily="18" charset="0"/>
                <a:ea typeface="Cambria" panose="02040503050406030204" pitchFamily="18" charset="0"/>
              </a:rPr>
              <a:t>Oak Hammock </a:t>
            </a:r>
            <a:r>
              <a:rPr lang="en-CA" sz="1600" dirty="0" smtClean="0">
                <a:solidFill>
                  <a:schemeClr val="bg1">
                    <a:lumMod val="95000"/>
                    <a:lumOff val="5000"/>
                  </a:schemeClr>
                </a:solidFill>
                <a:latin typeface="Cambria" panose="02040503050406030204" pitchFamily="18" charset="0"/>
                <a:ea typeface="Cambria" panose="02040503050406030204" pitchFamily="18" charset="0"/>
              </a:rPr>
              <a:t>Marsh Manitoba, October 2</a:t>
            </a:r>
            <a:r>
              <a:rPr lang="en-CA" sz="1600" dirty="0">
                <a:solidFill>
                  <a:schemeClr val="bg1">
                    <a:lumMod val="95000"/>
                    <a:lumOff val="5000"/>
                  </a:schemeClr>
                </a:solidFill>
                <a:latin typeface="Cambria" panose="02040503050406030204" pitchFamily="18" charset="0"/>
                <a:ea typeface="Cambria" panose="02040503050406030204" pitchFamily="18" charset="0"/>
              </a:rPr>
              <a:t>, </a:t>
            </a:r>
            <a:r>
              <a:rPr lang="en-CA" sz="1600" dirty="0" smtClean="0">
                <a:solidFill>
                  <a:schemeClr val="bg1">
                    <a:lumMod val="95000"/>
                    <a:lumOff val="5000"/>
                  </a:schemeClr>
                </a:solidFill>
                <a:latin typeface="Cambria" panose="02040503050406030204" pitchFamily="18" charset="0"/>
                <a:ea typeface="Cambria" panose="02040503050406030204" pitchFamily="18" charset="0"/>
              </a:rPr>
              <a:t>2019</a:t>
            </a:r>
            <a:endParaRPr lang="en-CA" dirty="0">
              <a:solidFill>
                <a:schemeClr val="bg1">
                  <a:lumMod val="95000"/>
                  <a:lumOff val="5000"/>
                </a:schemeClr>
              </a:solidFill>
            </a:endParaRPr>
          </a:p>
        </p:txBody>
      </p:sp>
      <p:pic>
        <p:nvPicPr>
          <p:cNvPr id="1026" name="Picture 2" descr="https://umanitoba.ca/faculties/afs/media/images/UM-FAFS-cmyk-vert.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5229200"/>
            <a:ext cx="2592288" cy="14757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41141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u="sng" dirty="0" smtClean="0">
                <a:latin typeface="Times New Roman" panose="02020603050405020304" pitchFamily="18" charset="0"/>
                <a:cs typeface="Times New Roman" panose="02020603050405020304" pitchFamily="18" charset="0"/>
              </a:rPr>
              <a:t>Simulations</a:t>
            </a:r>
            <a:endParaRPr lang="en-CA" b="1" u="sng" dirty="0">
              <a:latin typeface="Times New Roman" panose="02020603050405020304" pitchFamily="18" charset="0"/>
              <a:cs typeface="Times New Roman" panose="02020603050405020304" pitchFamily="18" charset="0"/>
            </a:endParaRPr>
          </a:p>
        </p:txBody>
      </p:sp>
      <p:pic>
        <p:nvPicPr>
          <p:cNvPr id="1126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344" y="2176463"/>
            <a:ext cx="9089160" cy="26889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574892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b="1" u="sng" dirty="0" smtClean="0">
                <a:latin typeface="Times New Roman" panose="02020603050405020304" pitchFamily="18" charset="0"/>
                <a:cs typeface="Times New Roman" panose="02020603050405020304" pitchFamily="18" charset="0"/>
              </a:rPr>
              <a:t>Prices: Wheat, Canola, Live Animals and Inputs (2012=100)</a:t>
            </a:r>
            <a:endParaRPr lang="en-CA" b="1" u="sng" dirty="0">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3"/>
          <a:stretch>
            <a:fillRect/>
          </a:stretch>
        </p:blipFill>
        <p:spPr>
          <a:xfrm>
            <a:off x="1043248" y="1596992"/>
            <a:ext cx="6913127" cy="5219585"/>
          </a:xfrm>
          <a:prstGeom prst="rect">
            <a:avLst/>
          </a:prstGeom>
        </p:spPr>
      </p:pic>
    </p:spTree>
    <p:extLst>
      <p:ext uri="{BB962C8B-B14F-4D97-AF65-F5344CB8AC3E}">
        <p14:creationId xmlns:p14="http://schemas.microsoft.com/office/powerpoint/2010/main" val="23626377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u="sng" dirty="0" smtClean="0">
                <a:latin typeface="Times New Roman" panose="02020603050405020304" pitchFamily="18" charset="0"/>
                <a:cs typeface="Times New Roman" panose="02020603050405020304" pitchFamily="18" charset="0"/>
              </a:rPr>
              <a:t>Quantities: World Supply</a:t>
            </a:r>
            <a:endParaRPr lang="en-CA" b="1" u="sng" dirty="0">
              <a:latin typeface="Times New Roman" panose="02020603050405020304" pitchFamily="18" charset="0"/>
              <a:cs typeface="Times New Roman" panose="02020603050405020304" pitchFamily="18" charset="0"/>
            </a:endParaRPr>
          </a:p>
        </p:txBody>
      </p:sp>
      <p:pic>
        <p:nvPicPr>
          <p:cNvPr id="5" name="Picture 4"/>
          <p:cNvPicPr>
            <a:picLocks noChangeAspect="1"/>
          </p:cNvPicPr>
          <p:nvPr/>
        </p:nvPicPr>
        <p:blipFill>
          <a:blip r:embed="rId3"/>
          <a:stretch>
            <a:fillRect/>
          </a:stretch>
        </p:blipFill>
        <p:spPr>
          <a:xfrm>
            <a:off x="755576" y="1600482"/>
            <a:ext cx="6840760" cy="4963120"/>
          </a:xfrm>
          <a:prstGeom prst="rect">
            <a:avLst/>
          </a:prstGeom>
        </p:spPr>
      </p:pic>
    </p:spTree>
    <p:extLst>
      <p:ext uri="{BB962C8B-B14F-4D97-AF65-F5344CB8AC3E}">
        <p14:creationId xmlns:p14="http://schemas.microsoft.com/office/powerpoint/2010/main" val="32257681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Econ 101 of Nutrient Application</a:t>
            </a:r>
            <a:endParaRPr lang="en-CA" dirty="0"/>
          </a:p>
        </p:txBody>
      </p:sp>
      <p:sp>
        <p:nvSpPr>
          <p:cNvPr id="3" name="Content Placeholder 2"/>
          <p:cNvSpPr>
            <a:spLocks noGrp="1"/>
          </p:cNvSpPr>
          <p:nvPr>
            <p:ph idx="1"/>
          </p:nvPr>
        </p:nvSpPr>
        <p:spPr/>
        <p:txBody>
          <a:bodyPr/>
          <a:lstStyle/>
          <a:p>
            <a:r>
              <a:rPr lang="en-CA" dirty="0" smtClean="0">
                <a:latin typeface="Times New Roman" pitchFamily="18" charset="0"/>
                <a:cs typeface="Times New Roman" pitchFamily="18" charset="0"/>
              </a:rPr>
              <a:t>Profit = Yield*P(output) –Input*P(input)</a:t>
            </a:r>
          </a:p>
          <a:p>
            <a:r>
              <a:rPr lang="en-CA" dirty="0" smtClean="0">
                <a:latin typeface="Times New Roman" pitchFamily="18" charset="0"/>
                <a:cs typeface="Times New Roman" pitchFamily="18" charset="0"/>
              </a:rPr>
              <a:t>Input has a diminishing impact on Yield</a:t>
            </a:r>
          </a:p>
          <a:p>
            <a:r>
              <a:rPr lang="en-CA" dirty="0" smtClean="0">
                <a:latin typeface="Times New Roman" pitchFamily="18" charset="0"/>
                <a:cs typeface="Times New Roman" pitchFamily="18" charset="0"/>
              </a:rPr>
              <a:t>With lower output prices optimal level of input will drop</a:t>
            </a:r>
          </a:p>
          <a:p>
            <a:r>
              <a:rPr lang="en-CA" dirty="0">
                <a:latin typeface="Times New Roman" pitchFamily="18" charset="0"/>
                <a:cs typeface="Times New Roman" pitchFamily="18" charset="0"/>
              </a:rPr>
              <a:t>With </a:t>
            </a:r>
            <a:r>
              <a:rPr lang="en-CA" dirty="0" smtClean="0">
                <a:latin typeface="Times New Roman" pitchFamily="18" charset="0"/>
                <a:cs typeface="Times New Roman" pitchFamily="18" charset="0"/>
              </a:rPr>
              <a:t>higher input </a:t>
            </a:r>
            <a:r>
              <a:rPr lang="en-CA" dirty="0">
                <a:latin typeface="Times New Roman" pitchFamily="18" charset="0"/>
                <a:cs typeface="Times New Roman" pitchFamily="18" charset="0"/>
              </a:rPr>
              <a:t>prices optimal level of input will </a:t>
            </a:r>
            <a:r>
              <a:rPr lang="en-CA" dirty="0" smtClean="0">
                <a:latin typeface="Times New Roman" pitchFamily="18" charset="0"/>
                <a:cs typeface="Times New Roman" pitchFamily="18" charset="0"/>
              </a:rPr>
              <a:t>drop</a:t>
            </a:r>
          </a:p>
          <a:p>
            <a:r>
              <a:rPr lang="en-CA" dirty="0" smtClean="0">
                <a:latin typeface="Times New Roman" pitchFamily="18" charset="0"/>
                <a:cs typeface="Times New Roman" pitchFamily="18" charset="0"/>
              </a:rPr>
              <a:t>Recent price trend points to lower fertilizer application – more demands on current stock of nutrients</a:t>
            </a:r>
            <a:endParaRPr lang="en-CA" dirty="0">
              <a:latin typeface="Times New Roman" pitchFamily="18" charset="0"/>
              <a:cs typeface="Times New Roman" pitchFamily="18" charset="0"/>
            </a:endParaRPr>
          </a:p>
          <a:p>
            <a:endParaRPr lang="en-CA" dirty="0">
              <a:latin typeface="Times New Roman" pitchFamily="18" charset="0"/>
              <a:cs typeface="Times New Roman" pitchFamily="18" charset="0"/>
            </a:endParaRPr>
          </a:p>
          <a:p>
            <a:endParaRPr lang="en-CA" dirty="0"/>
          </a:p>
        </p:txBody>
      </p:sp>
    </p:spTree>
    <p:extLst>
      <p:ext uri="{BB962C8B-B14F-4D97-AF65-F5344CB8AC3E}">
        <p14:creationId xmlns:p14="http://schemas.microsoft.com/office/powerpoint/2010/main" val="28965786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u="sng" dirty="0" smtClean="0">
                <a:latin typeface="Times New Roman" panose="02020603050405020304" pitchFamily="18" charset="0"/>
                <a:cs typeface="Times New Roman" panose="02020603050405020304" pitchFamily="18" charset="0"/>
              </a:rPr>
              <a:t>Price Impacts on Inputs  </a:t>
            </a:r>
            <a:br>
              <a:rPr lang="en-CA" b="1" u="sng" dirty="0" smtClean="0">
                <a:latin typeface="Times New Roman" panose="02020603050405020304" pitchFamily="18" charset="0"/>
                <a:cs typeface="Times New Roman" panose="02020603050405020304" pitchFamily="18" charset="0"/>
              </a:rPr>
            </a:br>
            <a:r>
              <a:rPr lang="en-CA" sz="2400" b="1" u="sng" dirty="0" smtClean="0">
                <a:latin typeface="Times New Roman" panose="02020603050405020304" pitchFamily="18" charset="0"/>
                <a:cs typeface="Times New Roman" panose="02020603050405020304" pitchFamily="18" charset="0"/>
              </a:rPr>
              <a:t>(North Dakota State N Calculator)</a:t>
            </a:r>
            <a:endParaRPr lang="en-CA" sz="2400" b="1" u="sng"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stretch>
            <a:fillRect/>
          </a:stretch>
        </p:blipFill>
        <p:spPr>
          <a:xfrm>
            <a:off x="858171" y="2051184"/>
            <a:ext cx="7530253" cy="4526164"/>
          </a:xfrm>
          <a:prstGeom prst="rect">
            <a:avLst/>
          </a:prstGeom>
        </p:spPr>
      </p:pic>
    </p:spTree>
    <p:extLst>
      <p:ext uri="{BB962C8B-B14F-4D97-AF65-F5344CB8AC3E}">
        <p14:creationId xmlns:p14="http://schemas.microsoft.com/office/powerpoint/2010/main" val="366204593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u="sng" dirty="0" smtClean="0">
                <a:latin typeface="Times New Roman" panose="02020603050405020304" pitchFamily="18" charset="0"/>
                <a:cs typeface="Times New Roman" panose="02020603050405020304" pitchFamily="18" charset="0"/>
              </a:rPr>
              <a:t>Price Impacts on Inputs</a:t>
            </a:r>
            <a:endParaRPr lang="en-CA" b="1" u="sng" dirty="0">
              <a:latin typeface="Times New Roman" panose="02020603050405020304" pitchFamily="18" charset="0"/>
              <a:cs typeface="Times New Roman" panose="02020603050405020304" pitchFamily="18" charset="0"/>
            </a:endParaRPr>
          </a:p>
        </p:txBody>
      </p:sp>
      <p:pic>
        <p:nvPicPr>
          <p:cNvPr id="6" name="Picture 5"/>
          <p:cNvPicPr>
            <a:picLocks noChangeAspect="1"/>
          </p:cNvPicPr>
          <p:nvPr/>
        </p:nvPicPr>
        <p:blipFill>
          <a:blip r:embed="rId3"/>
          <a:stretch>
            <a:fillRect/>
          </a:stretch>
        </p:blipFill>
        <p:spPr>
          <a:xfrm>
            <a:off x="259166" y="1654462"/>
            <a:ext cx="8343369" cy="5014898"/>
          </a:xfrm>
          <a:prstGeom prst="rect">
            <a:avLst/>
          </a:prstGeom>
        </p:spPr>
      </p:pic>
    </p:spTree>
    <p:extLst>
      <p:ext uri="{BB962C8B-B14F-4D97-AF65-F5344CB8AC3E}">
        <p14:creationId xmlns:p14="http://schemas.microsoft.com/office/powerpoint/2010/main" val="7408868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Some Final Comments</a:t>
            </a:r>
            <a:endParaRPr lang="en-CA" dirty="0"/>
          </a:p>
        </p:txBody>
      </p:sp>
      <p:sp>
        <p:nvSpPr>
          <p:cNvPr id="3" name="Content Placeholder 2"/>
          <p:cNvSpPr>
            <a:spLocks noGrp="1"/>
          </p:cNvSpPr>
          <p:nvPr>
            <p:ph idx="1"/>
          </p:nvPr>
        </p:nvSpPr>
        <p:spPr/>
        <p:txBody>
          <a:bodyPr/>
          <a:lstStyle/>
          <a:p>
            <a:r>
              <a:rPr lang="en-CA" dirty="0" smtClean="0">
                <a:latin typeface="Times New Roman" pitchFamily="18" charset="0"/>
                <a:cs typeface="Times New Roman" pitchFamily="18" charset="0"/>
              </a:rPr>
              <a:t>Consumers Incomes/Preferences are the real demand on the soil</a:t>
            </a:r>
          </a:p>
          <a:p>
            <a:r>
              <a:rPr lang="en-CA" dirty="0" smtClean="0">
                <a:latin typeface="Times New Roman" pitchFamily="18" charset="0"/>
                <a:cs typeface="Times New Roman" pitchFamily="18" charset="0"/>
              </a:rPr>
              <a:t>Soybean/Corn rotation is on the rise and rotation is part of the optimal economic choice</a:t>
            </a:r>
          </a:p>
          <a:p>
            <a:r>
              <a:rPr lang="en-CA" dirty="0" smtClean="0">
                <a:latin typeface="Times New Roman" pitchFamily="18" charset="0"/>
                <a:cs typeface="Times New Roman" pitchFamily="18" charset="0"/>
              </a:rPr>
              <a:t>As margins get tighter (lower grain prices and higher input) nutrients will be reduced. </a:t>
            </a:r>
            <a:endParaRPr lang="en-CA" dirty="0">
              <a:latin typeface="Times New Roman" pitchFamily="18" charset="0"/>
              <a:cs typeface="Times New Roman" pitchFamily="18" charset="0"/>
            </a:endParaRPr>
          </a:p>
          <a:p>
            <a:endParaRPr lang="en-CA" dirty="0"/>
          </a:p>
        </p:txBody>
      </p:sp>
    </p:spTree>
    <p:extLst>
      <p:ext uri="{BB962C8B-B14F-4D97-AF65-F5344CB8AC3E}">
        <p14:creationId xmlns:p14="http://schemas.microsoft.com/office/powerpoint/2010/main" val="2751073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32000"/>
            <a:lum/>
          </a:blip>
          <a:srcRect/>
          <a:stretch>
            <a:fillRect l="-6000" r="-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THANK YOU! </a:t>
            </a:r>
            <a:endParaRPr lang="en-CA" dirty="0"/>
          </a:p>
        </p:txBody>
      </p:sp>
      <p:sp>
        <p:nvSpPr>
          <p:cNvPr id="7" name="Content Placeholder 2"/>
          <p:cNvSpPr>
            <a:spLocks noGrp="1"/>
          </p:cNvSpPr>
          <p:nvPr>
            <p:ph idx="1"/>
          </p:nvPr>
        </p:nvSpPr>
        <p:spPr>
          <a:xfrm>
            <a:off x="3347864" y="1628800"/>
            <a:ext cx="5259614" cy="4935536"/>
          </a:xfrm>
        </p:spPr>
        <p:txBody>
          <a:bodyPr>
            <a:normAutofit fontScale="92500"/>
          </a:bodyPr>
          <a:lstStyle/>
          <a:p>
            <a:pPr marL="0" indent="0">
              <a:buNone/>
            </a:pPr>
            <a:r>
              <a:rPr lang="en-CA" sz="2400" b="1" dirty="0" smtClean="0"/>
              <a:t>Hazel, </a:t>
            </a:r>
            <a:r>
              <a:rPr lang="en-CA" sz="2400" b="1" dirty="0" err="1" smtClean="0"/>
              <a:t>Yiting</a:t>
            </a:r>
            <a:r>
              <a:rPr lang="en-CA" sz="2400" b="1" dirty="0" smtClean="0"/>
              <a:t> Li, Rally Liu and Sabrina Reza, Dr. Yvonne Lawley, Project Leader</a:t>
            </a:r>
            <a:r>
              <a:rPr lang="en-CA" sz="2400" b="1" dirty="0"/>
              <a:t> </a:t>
            </a:r>
            <a:r>
              <a:rPr lang="en-CA" sz="2400" b="1" dirty="0" smtClean="0"/>
              <a:t>and other research collaborators</a:t>
            </a:r>
            <a:endParaRPr lang="en-CA" sz="2400" b="1" dirty="0"/>
          </a:p>
          <a:p>
            <a:pPr marL="0" indent="0">
              <a:buNone/>
            </a:pPr>
            <a:endParaRPr lang="en-CA" sz="2400" b="1" dirty="0" smtClean="0"/>
          </a:p>
          <a:p>
            <a:pPr marL="0" indent="0">
              <a:buNone/>
            </a:pPr>
            <a:r>
              <a:rPr lang="en-CA" sz="2400" b="1" dirty="0" smtClean="0"/>
              <a:t>These projects are funded by:</a:t>
            </a:r>
          </a:p>
          <a:p>
            <a:r>
              <a:rPr lang="en-CA" sz="2400" b="1" dirty="0" smtClean="0"/>
              <a:t>Manitoba Corn Growers </a:t>
            </a:r>
          </a:p>
          <a:p>
            <a:r>
              <a:rPr lang="en-CA" sz="2400" b="1" dirty="0" smtClean="0"/>
              <a:t>Manitoba Pulse and Soybean Growers</a:t>
            </a:r>
          </a:p>
          <a:p>
            <a:r>
              <a:rPr lang="en-CA" sz="2400" b="1" dirty="0" smtClean="0"/>
              <a:t>Western Grains Research Foundation</a:t>
            </a:r>
          </a:p>
          <a:p>
            <a:r>
              <a:rPr lang="en-CA" sz="2400" b="1" dirty="0" smtClean="0"/>
              <a:t>Canada </a:t>
            </a:r>
            <a:r>
              <a:rPr lang="en-CA" sz="2400" b="1" dirty="0"/>
              <a:t>and Manitoba governments through </a:t>
            </a:r>
            <a:r>
              <a:rPr lang="en-CA" sz="2400" b="1" i="1" dirty="0"/>
              <a:t>Growing Forward 2</a:t>
            </a:r>
            <a:r>
              <a:rPr lang="en-CA" sz="2400" b="1" dirty="0"/>
              <a:t>, a federal-provincial-territorial </a:t>
            </a:r>
            <a:r>
              <a:rPr lang="en-CA" sz="2400" b="1" dirty="0" smtClean="0"/>
              <a:t>initiative</a:t>
            </a:r>
            <a:endParaRPr lang="en-US" sz="2400" b="1" dirty="0"/>
          </a:p>
          <a:p>
            <a:endParaRPr lang="en-US" b="1" dirty="0"/>
          </a:p>
        </p:txBody>
      </p:sp>
      <p:pic>
        <p:nvPicPr>
          <p:cNvPr id="6" name="Picture 2" descr="https://umanitoba.ca/faculties/afs/media/images/UM-FAFS-cmyk-vert.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504" y="1628800"/>
            <a:ext cx="2592288" cy="14757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71706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References </a:t>
            </a:r>
            <a:endParaRPr lang="en-CA" dirty="0"/>
          </a:p>
        </p:txBody>
      </p:sp>
      <p:sp>
        <p:nvSpPr>
          <p:cNvPr id="3" name="Content Placeholder 2"/>
          <p:cNvSpPr>
            <a:spLocks noGrp="1"/>
          </p:cNvSpPr>
          <p:nvPr>
            <p:ph idx="1"/>
          </p:nvPr>
        </p:nvSpPr>
        <p:spPr>
          <a:xfrm>
            <a:off x="323528" y="1775191"/>
            <a:ext cx="8568952" cy="4678145"/>
          </a:xfrm>
        </p:spPr>
        <p:txBody>
          <a:bodyPr>
            <a:normAutofit/>
          </a:bodyPr>
          <a:lstStyle/>
          <a:p>
            <a:r>
              <a:rPr lang="en-US" sz="2000" dirty="0" smtClean="0">
                <a:cs typeface="Albany AMT" panose="020B0604020202020204" pitchFamily="34" charset="0"/>
              </a:rPr>
              <a:t>FAOSTAT – World Production Database.</a:t>
            </a:r>
          </a:p>
          <a:p>
            <a:r>
              <a:rPr lang="en-CA" sz="2000" dirty="0" err="1" smtClean="0">
                <a:cs typeface="Albany AMT" panose="020B0604020202020204" pitchFamily="34" charset="0"/>
              </a:rPr>
              <a:t>Kubinec</a:t>
            </a:r>
            <a:r>
              <a:rPr lang="en-CA" sz="2000" dirty="0" smtClean="0">
                <a:cs typeface="Albany AMT" panose="020B0604020202020204" pitchFamily="34" charset="0"/>
              </a:rPr>
              <a:t>, A., </a:t>
            </a:r>
            <a:r>
              <a:rPr lang="en-CA" sz="2000" dirty="0">
                <a:cs typeface="Albany AMT" panose="020B0604020202020204" pitchFamily="34" charset="0"/>
                <a:hlinkClick r:id="rId2"/>
              </a:rPr>
              <a:t>https://www.masc.mb.ca/masc.nsf/mmpp _crop_rotations.html</a:t>
            </a:r>
            <a:endParaRPr lang="en-CA" sz="2000" dirty="0">
              <a:cs typeface="Albany AMT" panose="020B0604020202020204" pitchFamily="34" charset="0"/>
            </a:endParaRPr>
          </a:p>
          <a:p>
            <a:r>
              <a:rPr lang="en-CA" sz="2000" dirty="0" smtClean="0">
                <a:cs typeface="Albany AMT" panose="020B0604020202020204" pitchFamily="34" charset="0"/>
              </a:rPr>
              <a:t>Manitoba </a:t>
            </a:r>
            <a:r>
              <a:rPr lang="en-CA" sz="2000" dirty="0">
                <a:cs typeface="Albany AMT" panose="020B0604020202020204" pitchFamily="34" charset="0"/>
              </a:rPr>
              <a:t>Ag -  Guidelines for Estimating Crop Production Costs</a:t>
            </a:r>
          </a:p>
          <a:p>
            <a:r>
              <a:rPr lang="en-CA" sz="2000" dirty="0">
                <a:cs typeface="Albany AMT" panose="020B0604020202020204" pitchFamily="34" charset="0"/>
              </a:rPr>
              <a:t>MASC MMPP </a:t>
            </a:r>
            <a:r>
              <a:rPr lang="en-CA" sz="2000" dirty="0">
                <a:cs typeface="Albany AMT" panose="020B0604020202020204" pitchFamily="34" charset="0"/>
                <a:hlinkClick r:id="rId2"/>
              </a:rPr>
              <a:t>https://www.masc.mb.ca/masc.nsf/ mmpp_crop_rotations.html</a:t>
            </a:r>
            <a:endParaRPr lang="en-CA" sz="2000" dirty="0">
              <a:cs typeface="Albany AMT" panose="020B0604020202020204" pitchFamily="34" charset="0"/>
            </a:endParaRPr>
          </a:p>
          <a:p>
            <a:r>
              <a:rPr lang="en-CA" sz="2000" dirty="0">
                <a:cs typeface="Albany AMT" panose="020B0604020202020204" pitchFamily="34" charset="0"/>
              </a:rPr>
              <a:t>MASC MMPP  </a:t>
            </a:r>
            <a:r>
              <a:rPr lang="en-CA" sz="2000" dirty="0">
                <a:cs typeface="Albany AMT" panose="020B0604020202020204" pitchFamily="34" charset="0"/>
                <a:hlinkClick r:id="rId3"/>
              </a:rPr>
              <a:t>https://www.masc.mb.ca/masc.nsf/ym_ crop_rotation_break_interval_effect.pdf</a:t>
            </a:r>
            <a:endParaRPr lang="en-CA" sz="2000" dirty="0">
              <a:cs typeface="Albany AMT" panose="020B0604020202020204" pitchFamily="34" charset="0"/>
            </a:endParaRPr>
          </a:p>
          <a:p>
            <a:r>
              <a:rPr lang="en-US" sz="2000" dirty="0" smtClean="0">
                <a:cs typeface="Albany AMT" panose="020B0604020202020204" pitchFamily="34" charset="0"/>
              </a:rPr>
              <a:t>North Dakota State Wheat Nitrogen Calculator: </a:t>
            </a:r>
            <a:r>
              <a:rPr lang="en-CA" sz="2000" dirty="0">
                <a:hlinkClick r:id="rId4"/>
              </a:rPr>
              <a:t>https://www.ndsu.edu/pubweb/soils/wheat/</a:t>
            </a:r>
            <a:endParaRPr lang="en-CA" sz="2000" dirty="0">
              <a:cs typeface="Albany AMT" panose="020B0604020202020204" pitchFamily="34" charset="0"/>
            </a:endParaRPr>
          </a:p>
          <a:p>
            <a:r>
              <a:rPr lang="en-CA" sz="2000" dirty="0">
                <a:cs typeface="Albany AMT" panose="020B0604020202020204" pitchFamily="34" charset="0"/>
              </a:rPr>
              <a:t>Stats Canada - Census of Agriculture and </a:t>
            </a:r>
            <a:r>
              <a:rPr lang="en-US" sz="2000" dirty="0"/>
              <a:t>International merchandise trade, by commodity, price and volume indexes.</a:t>
            </a:r>
          </a:p>
          <a:p>
            <a:r>
              <a:rPr lang="en-CA" sz="2000" dirty="0" err="1" smtClean="0">
                <a:cs typeface="Albany AMT" panose="020B0604020202020204" pitchFamily="34" charset="0"/>
              </a:rPr>
              <a:t>Sukalanda</a:t>
            </a:r>
            <a:r>
              <a:rPr lang="en-CA" sz="2000" dirty="0" smtClean="0">
                <a:cs typeface="Albany AMT" panose="020B0604020202020204" pitchFamily="34" charset="0"/>
              </a:rPr>
              <a:t>, MSc Thesis, unpublished, 2018, U of Manitoba</a:t>
            </a:r>
          </a:p>
          <a:p>
            <a:endParaRPr lang="en-CA" sz="2400" dirty="0" smtClean="0">
              <a:latin typeface="Albany AMT" panose="020B0604020202020204" pitchFamily="34" charset="0"/>
              <a:cs typeface="Albany AMT" panose="020B0604020202020204" pitchFamily="34" charset="0"/>
            </a:endParaRPr>
          </a:p>
          <a:p>
            <a:endParaRPr lang="en-CA" i="1" dirty="0">
              <a:latin typeface="Times New Roman" panose="02020603050405020304" pitchFamily="18" charset="0"/>
              <a:cs typeface="Times New Roman" panose="02020603050405020304" pitchFamily="18" charset="0"/>
            </a:endParaRPr>
          </a:p>
          <a:p>
            <a:endParaRPr lang="en-CA" dirty="0" smtClean="0"/>
          </a:p>
        </p:txBody>
      </p:sp>
    </p:spTree>
    <p:extLst>
      <p:ext uri="{BB962C8B-B14F-4D97-AF65-F5344CB8AC3E}">
        <p14:creationId xmlns:p14="http://schemas.microsoft.com/office/powerpoint/2010/main" val="41893287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88640"/>
            <a:ext cx="8229600" cy="1252728"/>
          </a:xfrm>
        </p:spPr>
        <p:txBody>
          <a:bodyPr>
            <a:normAutofit/>
          </a:bodyPr>
          <a:lstStyle/>
          <a:p>
            <a:r>
              <a:rPr lang="en-CA" b="1" u="sng" dirty="0" smtClean="0">
                <a:latin typeface="Times New Roman" panose="02020603050405020304" pitchFamily="18" charset="0"/>
                <a:cs typeface="Times New Roman" panose="02020603050405020304" pitchFamily="18" charset="0"/>
              </a:rPr>
              <a:t>At the End of the Supply Chain</a:t>
            </a:r>
            <a:endParaRPr lang="en-CA"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340768"/>
            <a:ext cx="8229600" cy="4392487"/>
          </a:xfrm>
        </p:spPr>
        <p:txBody>
          <a:bodyPr>
            <a:normAutofit/>
          </a:bodyPr>
          <a:lstStyle/>
          <a:p>
            <a:pPr algn="just"/>
            <a:endParaRPr lang="en-CA" sz="2400" dirty="0" smtClean="0">
              <a:latin typeface="Times New Roman" panose="02020603050405020304" pitchFamily="18" charset="0"/>
              <a:cs typeface="Times New Roman" panose="02020603050405020304" pitchFamily="18" charset="0"/>
            </a:endParaRPr>
          </a:p>
          <a:p>
            <a:pPr algn="just"/>
            <a:r>
              <a:rPr lang="en-CA" sz="2400" dirty="0" smtClean="0">
                <a:latin typeface="Times New Roman" panose="02020603050405020304" pitchFamily="18" charset="0"/>
                <a:cs typeface="Times New Roman" panose="02020603050405020304" pitchFamily="18" charset="0"/>
              </a:rPr>
              <a:t>87 million tonnes of grains and oilseed.</a:t>
            </a:r>
          </a:p>
          <a:p>
            <a:pPr algn="just"/>
            <a:r>
              <a:rPr lang="en-CA" sz="2400" dirty="0" smtClean="0">
                <a:latin typeface="Times New Roman" panose="02020603050405020304" pitchFamily="18" charset="0"/>
                <a:cs typeface="Times New Roman" panose="02020603050405020304" pitchFamily="18" charset="0"/>
              </a:rPr>
              <a:t>21 MT of Flour, 9 MT of Canola Oil, 20 MT of Feed</a:t>
            </a:r>
          </a:p>
          <a:p>
            <a:endParaRPr lang="en-CA" sz="2400" dirty="0" smtClean="0"/>
          </a:p>
          <a:p>
            <a:endParaRPr lang="en-CA" sz="2400" dirty="0"/>
          </a:p>
        </p:txBody>
      </p:sp>
      <p:pic>
        <p:nvPicPr>
          <p:cNvPr id="2050" name="Picture 2" descr="Image result for canola oil imag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5696" y="2922656"/>
            <a:ext cx="2954616" cy="2954616"/>
          </a:xfrm>
          <a:prstGeom prst="rect">
            <a:avLst/>
          </a:prstGeom>
          <a:noFill/>
          <a:extLst>
            <a:ext uri="{909E8E84-426E-40DD-AFC4-6F175D3DCCD1}">
              <a14:hiddenFill xmlns:a14="http://schemas.microsoft.com/office/drawing/2010/main">
                <a:solidFill>
                  <a:srgbClr val="FFFFFF"/>
                </a:solidFill>
              </a14:hiddenFill>
            </a:ext>
          </a:extLst>
        </p:spPr>
      </p:pic>
      <p:sp>
        <p:nvSpPr>
          <p:cNvPr id="4" name="AutoShape 4" descr="Image result for flour imag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5" name="AutoShape 6" descr="Image result for flour image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pic>
        <p:nvPicPr>
          <p:cNvPr id="2055"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136" y="2922656"/>
            <a:ext cx="1743075" cy="2619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7" name="Picture 9" descr="Image result for beef image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343670" y="2702596"/>
            <a:ext cx="2112235" cy="1584176"/>
          </a:xfrm>
          <a:prstGeom prst="rect">
            <a:avLst/>
          </a:prstGeom>
          <a:noFill/>
          <a:extLst>
            <a:ext uri="{909E8E84-426E-40DD-AFC4-6F175D3DCCD1}">
              <a14:hiddenFill xmlns:a14="http://schemas.microsoft.com/office/drawing/2010/main">
                <a:solidFill>
                  <a:srgbClr val="FFFFFF"/>
                </a:solidFill>
              </a14:hiddenFill>
            </a:ext>
          </a:extLst>
        </p:spPr>
      </p:pic>
      <p:sp>
        <p:nvSpPr>
          <p:cNvPr id="6" name="AutoShape 11" descr="Image result for bacon images"/>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pic>
        <p:nvPicPr>
          <p:cNvPr id="2060" name="Picture 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27984" y="4495415"/>
            <a:ext cx="1290823" cy="19575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AutoShape 14" descr="Image result for bacon images"/>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pic>
        <p:nvPicPr>
          <p:cNvPr id="2064" name="Picture 16"/>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664059" y="2823725"/>
            <a:ext cx="2194570" cy="14630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66" name="Picture 18" descr="Image result for eggs images"/>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718807" y="5406424"/>
            <a:ext cx="2088232" cy="1418982"/>
          </a:xfrm>
          <a:prstGeom prst="rect">
            <a:avLst/>
          </a:prstGeom>
          <a:noFill/>
          <a:extLst>
            <a:ext uri="{909E8E84-426E-40DD-AFC4-6F175D3DCCD1}">
              <a14:hiddenFill xmlns:a14="http://schemas.microsoft.com/office/drawing/2010/main">
                <a:solidFill>
                  <a:srgbClr val="FFFFFF"/>
                </a:solidFill>
              </a14:hiddenFill>
            </a:ext>
          </a:extLst>
        </p:spPr>
      </p:pic>
      <p:pic>
        <p:nvPicPr>
          <p:cNvPr id="2063" name="Picture 15"/>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164288" y="4317830"/>
            <a:ext cx="1868381" cy="12455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812580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88640"/>
            <a:ext cx="8229600" cy="1252728"/>
          </a:xfrm>
        </p:spPr>
        <p:txBody>
          <a:bodyPr>
            <a:normAutofit fontScale="90000"/>
          </a:bodyPr>
          <a:lstStyle/>
          <a:p>
            <a:r>
              <a:rPr lang="en-CA" u="sng" dirty="0" smtClean="0">
                <a:latin typeface="Times New Roman" panose="02020603050405020304" pitchFamily="18" charset="0"/>
                <a:cs typeface="Times New Roman" panose="02020603050405020304" pitchFamily="18" charset="0"/>
              </a:rPr>
              <a:t>Wheat and Canola dominate most of the land scape</a:t>
            </a:r>
            <a:endParaRPr lang="en-CA" b="1" u="sng" dirty="0">
              <a:latin typeface="Times New Roman" panose="02020603050405020304" pitchFamily="18" charset="0"/>
              <a:cs typeface="Times New Roman" panose="02020603050405020304" pitchFamily="18" charset="0"/>
            </a:endParaRPr>
          </a:p>
        </p:txBody>
      </p:sp>
      <p:sp>
        <p:nvSpPr>
          <p:cNvPr id="4" name="AutoShape 4" descr="Image result for flour imag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5" name="AutoShape 6" descr="Image result for flour images"/>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6" name="AutoShape 11" descr="Image result for bacon images"/>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sp>
        <p:nvSpPr>
          <p:cNvPr id="7" name="AutoShape 14" descr="Image result for bacon images"/>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CA"/>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0868" y="1700808"/>
            <a:ext cx="7553540" cy="45404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352932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496" y="332656"/>
            <a:ext cx="9056001" cy="62646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083824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496" y="332656"/>
            <a:ext cx="9056001" cy="62646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Oval 3"/>
          <p:cNvSpPr/>
          <p:nvPr/>
        </p:nvSpPr>
        <p:spPr>
          <a:xfrm>
            <a:off x="827584" y="1473970"/>
            <a:ext cx="576064" cy="57606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 name="Oval 6"/>
          <p:cNvSpPr/>
          <p:nvPr/>
        </p:nvSpPr>
        <p:spPr>
          <a:xfrm>
            <a:off x="2843808" y="2889981"/>
            <a:ext cx="576064" cy="57606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Oval 7"/>
          <p:cNvSpPr/>
          <p:nvPr/>
        </p:nvSpPr>
        <p:spPr>
          <a:xfrm>
            <a:off x="3563888" y="3153605"/>
            <a:ext cx="576064" cy="57606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Oval 8"/>
          <p:cNvSpPr/>
          <p:nvPr/>
        </p:nvSpPr>
        <p:spPr>
          <a:xfrm>
            <a:off x="4281683" y="3501008"/>
            <a:ext cx="576064" cy="57606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Oval 9"/>
          <p:cNvSpPr/>
          <p:nvPr/>
        </p:nvSpPr>
        <p:spPr>
          <a:xfrm>
            <a:off x="4860032" y="3789040"/>
            <a:ext cx="576064" cy="57606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 name="Oval 10"/>
          <p:cNvSpPr/>
          <p:nvPr/>
        </p:nvSpPr>
        <p:spPr>
          <a:xfrm>
            <a:off x="5652120" y="4221088"/>
            <a:ext cx="576064" cy="57606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2" name="Oval 11"/>
          <p:cNvSpPr/>
          <p:nvPr/>
        </p:nvSpPr>
        <p:spPr>
          <a:xfrm>
            <a:off x="6228184" y="4797152"/>
            <a:ext cx="576064" cy="57606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3" name="Oval 12"/>
          <p:cNvSpPr/>
          <p:nvPr/>
        </p:nvSpPr>
        <p:spPr>
          <a:xfrm>
            <a:off x="7020272" y="5301208"/>
            <a:ext cx="576064" cy="57606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 name="Oval 13"/>
          <p:cNvSpPr/>
          <p:nvPr/>
        </p:nvSpPr>
        <p:spPr>
          <a:xfrm>
            <a:off x="7848099" y="5805264"/>
            <a:ext cx="576064" cy="57606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5" name="Oval 14"/>
          <p:cNvSpPr/>
          <p:nvPr/>
        </p:nvSpPr>
        <p:spPr>
          <a:xfrm>
            <a:off x="8460432" y="6093296"/>
            <a:ext cx="576064" cy="57606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6" name="Oval 15"/>
          <p:cNvSpPr/>
          <p:nvPr/>
        </p:nvSpPr>
        <p:spPr>
          <a:xfrm>
            <a:off x="1475656" y="1988840"/>
            <a:ext cx="576064" cy="57606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7" name="Oval 16"/>
          <p:cNvSpPr/>
          <p:nvPr/>
        </p:nvSpPr>
        <p:spPr>
          <a:xfrm>
            <a:off x="2195736" y="2492896"/>
            <a:ext cx="576064" cy="57606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14462250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496" y="332656"/>
            <a:ext cx="9056001" cy="62646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Oval 6"/>
          <p:cNvSpPr/>
          <p:nvPr/>
        </p:nvSpPr>
        <p:spPr>
          <a:xfrm>
            <a:off x="755576" y="3174125"/>
            <a:ext cx="576064" cy="57606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7" name="Oval 16"/>
          <p:cNvSpPr/>
          <p:nvPr/>
        </p:nvSpPr>
        <p:spPr>
          <a:xfrm>
            <a:off x="3495769" y="1484784"/>
            <a:ext cx="576064" cy="57606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33582290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611" y="332656"/>
            <a:ext cx="9056001" cy="62646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Oval 6"/>
          <p:cNvSpPr/>
          <p:nvPr/>
        </p:nvSpPr>
        <p:spPr>
          <a:xfrm>
            <a:off x="3495769" y="4245860"/>
            <a:ext cx="576064" cy="57606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Oval 7"/>
          <p:cNvSpPr/>
          <p:nvPr/>
        </p:nvSpPr>
        <p:spPr>
          <a:xfrm>
            <a:off x="7663728" y="4245860"/>
            <a:ext cx="576064" cy="57606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4" name="Oval 13"/>
          <p:cNvSpPr/>
          <p:nvPr/>
        </p:nvSpPr>
        <p:spPr>
          <a:xfrm>
            <a:off x="740935" y="4245860"/>
            <a:ext cx="576064" cy="57606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19574980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u="sng" dirty="0" smtClean="0">
                <a:latin typeface="Times New Roman" panose="02020603050405020304" pitchFamily="18" charset="0"/>
                <a:cs typeface="Times New Roman" panose="02020603050405020304" pitchFamily="18" charset="0"/>
              </a:rPr>
              <a:t>Returns in Rotation </a:t>
            </a:r>
            <a:r>
              <a:rPr lang="en-CA" sz="3600" b="1" u="sng" dirty="0" smtClean="0">
                <a:latin typeface="Times New Roman" panose="02020603050405020304" pitchFamily="18" charset="0"/>
                <a:cs typeface="Times New Roman" panose="02020603050405020304" pitchFamily="18" charset="0"/>
              </a:rPr>
              <a:t>(</a:t>
            </a:r>
            <a:r>
              <a:rPr lang="en-CA" sz="3600" b="1" u="sng" dirty="0" err="1" smtClean="0">
                <a:latin typeface="Times New Roman" panose="02020603050405020304" pitchFamily="18" charset="0"/>
                <a:cs typeface="Times New Roman" panose="02020603050405020304" pitchFamily="18" charset="0"/>
              </a:rPr>
              <a:t>Sakulanda</a:t>
            </a:r>
            <a:r>
              <a:rPr lang="en-CA" sz="3600" b="1" u="sng" dirty="0" smtClean="0">
                <a:latin typeface="Times New Roman" panose="02020603050405020304" pitchFamily="18" charset="0"/>
                <a:cs typeface="Times New Roman" panose="02020603050405020304" pitchFamily="18" charset="0"/>
              </a:rPr>
              <a:t>)</a:t>
            </a:r>
            <a:endParaRPr lang="en-CA" b="1" u="sng" dirty="0">
              <a:latin typeface="Times New Roman" panose="02020603050405020304" pitchFamily="18" charset="0"/>
              <a:cs typeface="Times New Roman" panose="02020603050405020304" pitchFamily="18" charset="0"/>
            </a:endParaRPr>
          </a:p>
        </p:txBody>
      </p:sp>
      <p:pic>
        <p:nvPicPr>
          <p:cNvPr id="4097" name="Picture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700808"/>
            <a:ext cx="9031414" cy="1656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8"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1520" y="3933056"/>
            <a:ext cx="9846541" cy="19025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693590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u="sng" dirty="0" smtClean="0">
                <a:latin typeface="Times New Roman" panose="02020603050405020304" pitchFamily="18" charset="0"/>
                <a:cs typeface="Times New Roman" panose="02020603050405020304" pitchFamily="18" charset="0"/>
              </a:rPr>
              <a:t>Returns in Rotation </a:t>
            </a:r>
            <a:r>
              <a:rPr lang="en-CA" sz="3600" b="1" u="sng" dirty="0" smtClean="0">
                <a:latin typeface="Times New Roman" panose="02020603050405020304" pitchFamily="18" charset="0"/>
                <a:cs typeface="Times New Roman" panose="02020603050405020304" pitchFamily="18" charset="0"/>
              </a:rPr>
              <a:t>(</a:t>
            </a:r>
            <a:r>
              <a:rPr lang="en-CA" sz="3600" b="1" u="sng" dirty="0" err="1" smtClean="0">
                <a:latin typeface="Times New Roman" panose="02020603050405020304" pitchFamily="18" charset="0"/>
                <a:cs typeface="Times New Roman" panose="02020603050405020304" pitchFamily="18" charset="0"/>
              </a:rPr>
              <a:t>Sakulanda</a:t>
            </a:r>
            <a:r>
              <a:rPr lang="en-CA" sz="3600" b="1" u="sng" dirty="0" smtClean="0">
                <a:latin typeface="Times New Roman" panose="02020603050405020304" pitchFamily="18" charset="0"/>
                <a:cs typeface="Times New Roman" panose="02020603050405020304" pitchFamily="18" charset="0"/>
              </a:rPr>
              <a:t>)</a:t>
            </a:r>
            <a:endParaRPr lang="en-CA" b="1" u="sng" dirty="0">
              <a:latin typeface="Times New Roman" panose="02020603050405020304" pitchFamily="18" charset="0"/>
              <a:cs typeface="Times New Roman" panose="02020603050405020304" pitchFamily="18" charset="0"/>
            </a:endParaRPr>
          </a:p>
        </p:txBody>
      </p:sp>
      <p:pic>
        <p:nvPicPr>
          <p:cNvPr id="4097" name="Picture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2" y="1700808"/>
            <a:ext cx="9031414" cy="1656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8"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1520" y="3933056"/>
            <a:ext cx="9846541" cy="19025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Oval 2"/>
          <p:cNvSpPr/>
          <p:nvPr/>
        </p:nvSpPr>
        <p:spPr>
          <a:xfrm>
            <a:off x="6516216" y="5013176"/>
            <a:ext cx="1152128" cy="432048"/>
          </a:xfrm>
          <a:prstGeom prst="ellipse">
            <a:avLst/>
          </a:prstGeom>
          <a:noFill/>
          <a:ln w="793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392301352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1921</TotalTime>
  <Words>1327</Words>
  <Application>Microsoft Office PowerPoint</Application>
  <PresentationFormat>On-screen Show (4:3)</PresentationFormat>
  <Paragraphs>83</Paragraphs>
  <Slides>18</Slides>
  <Notes>16</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Module</vt:lpstr>
      <vt:lpstr>Economic Demands on Soil</vt:lpstr>
      <vt:lpstr>At the End of the Supply Chain</vt:lpstr>
      <vt:lpstr>Wheat and Canola dominate most of the land scape</vt:lpstr>
      <vt:lpstr>PowerPoint Presentation</vt:lpstr>
      <vt:lpstr>PowerPoint Presentation</vt:lpstr>
      <vt:lpstr>PowerPoint Presentation</vt:lpstr>
      <vt:lpstr>PowerPoint Presentation</vt:lpstr>
      <vt:lpstr>Returns in Rotation (Sakulanda)</vt:lpstr>
      <vt:lpstr>Returns in Rotation (Sakulanda)</vt:lpstr>
      <vt:lpstr>Simulations</vt:lpstr>
      <vt:lpstr>Prices: Wheat, Canola, Live Animals and Inputs (2012=100)</vt:lpstr>
      <vt:lpstr>Quantities: World Supply</vt:lpstr>
      <vt:lpstr>Econ 101 of Nutrient Application</vt:lpstr>
      <vt:lpstr>Price Impacts on Inputs   (North Dakota State N Calculator)</vt:lpstr>
      <vt:lpstr>Price Impacts on Inputs</vt:lpstr>
      <vt:lpstr>Some Final Comments</vt:lpstr>
      <vt:lpstr>THANK YOU! </vt:lpstr>
      <vt:lpstr>References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OPTIMAL ROTATIONS USING CORN IN SOUTHERN MANITOBA</dc:title>
  <dc:creator>gslab</dc:creator>
  <cp:lastModifiedBy>Lenovo</cp:lastModifiedBy>
  <cp:revision>101</cp:revision>
  <dcterms:created xsi:type="dcterms:W3CDTF">2015-06-22T16:52:53Z</dcterms:created>
  <dcterms:modified xsi:type="dcterms:W3CDTF">2019-09-29T19:13:20Z</dcterms:modified>
</cp:coreProperties>
</file>