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812" r:id="rId4"/>
  </p:sldMasterIdLst>
  <p:notesMasterIdLst>
    <p:notesMasterId r:id="rId11"/>
  </p:notesMasterIdLst>
  <p:handoutMasterIdLst>
    <p:handoutMasterId r:id="rId12"/>
  </p:handoutMasterIdLst>
  <p:sldIdLst>
    <p:sldId id="262" r:id="rId5"/>
    <p:sldId id="268" r:id="rId6"/>
    <p:sldId id="283" r:id="rId7"/>
    <p:sldId id="259" r:id="rId8"/>
    <p:sldId id="261" r:id="rId9"/>
    <p:sldId id="28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61A"/>
    <a:srgbClr val="51B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18" autoAdjust="0"/>
    <p:restoredTop sz="94715"/>
  </p:normalViewPr>
  <p:slideViewPr>
    <p:cSldViewPr snapToGrid="0" snapToObjects="1">
      <p:cViewPr>
        <p:scale>
          <a:sx n="91" d="100"/>
          <a:sy n="91" d="100"/>
        </p:scale>
        <p:origin x="-65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AC263CB-8256-4B03-92FE-1622698FB3E9}">
      <dgm:prSet custT="1"/>
      <dgm:spPr/>
      <dgm:t>
        <a:bodyPr anchor="ctr"/>
        <a:lstStyle/>
        <a:p>
          <a:r>
            <a:rPr lang="en-US" sz="2000" b="1" dirty="0">
              <a:solidFill>
                <a:schemeClr val="tx1"/>
              </a:solidFill>
            </a:rPr>
            <a:t>Elementary Years</a:t>
          </a:r>
        </a:p>
        <a:p>
          <a:r>
            <a:rPr lang="en-US" sz="2000" i="1" dirty="0">
              <a:solidFill>
                <a:schemeClr val="tx1"/>
              </a:solidFill>
            </a:rPr>
            <a:t>Canadian Agriculture Literacy Month</a:t>
          </a: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2000"/>
        </a:p>
      </dgm:t>
    </dgm:pt>
    <dgm:pt modelId="{808B76D0-8EC7-469A-93AC-7A6017188A9D}" type="sibTrans" cxnId="{C5E94186-9CB6-4C42-92B3-C546CC53A7B9}">
      <dgm:prSet custT="1"/>
      <dgm:spPr/>
      <dgm:t>
        <a:bodyPr/>
        <a:lstStyle/>
        <a:p>
          <a:endParaRPr lang="en-US" sz="2000" dirty="0"/>
        </a:p>
      </dgm:t>
    </dgm:pt>
    <dgm:pt modelId="{4E8D2E69-0173-4BD3-B96A-7A9C5DD12B47}">
      <dgm:prSet custT="1"/>
      <dgm:spPr/>
      <dgm:t>
        <a:bodyPr anchor="ctr"/>
        <a:lstStyle/>
        <a:p>
          <a:r>
            <a:rPr lang="en-US" sz="2000" b="1" dirty="0">
              <a:solidFill>
                <a:schemeClr val="tx1"/>
              </a:solidFill>
            </a:rPr>
            <a:t>Middle Years</a:t>
          </a:r>
        </a:p>
        <a:p>
          <a:r>
            <a:rPr lang="en-US" sz="2000" i="1" dirty="0">
              <a:solidFill>
                <a:schemeClr val="tx1"/>
              </a:solidFill>
            </a:rPr>
            <a:t>Journey 2050</a:t>
          </a:r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2000"/>
        </a:p>
      </dgm:t>
    </dgm:pt>
    <dgm:pt modelId="{FEF1E80E-8A9E-4B0A-817C-2A4CFDCF3FB2}" type="sibTrans" cxnId="{0F866C41-EB5F-47BD-A2CD-A58671F15B67}">
      <dgm:prSet custT="1"/>
      <dgm:spPr/>
      <dgm:t>
        <a:bodyPr/>
        <a:lstStyle/>
        <a:p>
          <a:endParaRPr lang="en-US" sz="2000" dirty="0"/>
        </a:p>
      </dgm:t>
    </dgm:pt>
    <dgm:pt modelId="{93A6A030-ABAB-4EFA-B539-0FDB3E07C1EF}">
      <dgm:prSet custT="1"/>
      <dgm:spPr>
        <a:solidFill>
          <a:srgbClr val="FAA61A"/>
        </a:solidFill>
      </dgm:spPr>
      <dgm:t>
        <a:bodyPr anchor="ctr"/>
        <a:lstStyle/>
        <a:p>
          <a:r>
            <a:rPr lang="en-US" sz="2000" b="1" dirty="0">
              <a:solidFill>
                <a:schemeClr val="tx1"/>
              </a:solidFill>
            </a:rPr>
            <a:t>High School</a:t>
          </a:r>
        </a:p>
        <a:p>
          <a:r>
            <a:rPr lang="en-US" sz="2000" i="1" dirty="0">
              <a:solidFill>
                <a:schemeClr val="tx1"/>
              </a:solidFill>
            </a:rPr>
            <a:t>What’s Your Something?</a:t>
          </a:r>
        </a:p>
      </dgm:t>
    </dgm:pt>
    <dgm:pt modelId="{3D674B97-6DC6-4A12-85BA-0976D3064237}" type="parTrans" cxnId="{4B40C8DC-6B57-4F5B-8440-7241C649700B}">
      <dgm:prSet/>
      <dgm:spPr/>
      <dgm:t>
        <a:bodyPr/>
        <a:lstStyle/>
        <a:p>
          <a:endParaRPr lang="en-US" sz="2000"/>
        </a:p>
      </dgm:t>
    </dgm:pt>
    <dgm:pt modelId="{BFE0749E-E343-4A6F-BD09-2810EE6B4BD7}" type="sibTrans" cxnId="{4B40C8DC-6B57-4F5B-8440-7241C649700B}">
      <dgm:prSet custT="1"/>
      <dgm:spPr/>
      <dgm:t>
        <a:bodyPr/>
        <a:lstStyle/>
        <a:p>
          <a:endParaRPr lang="en-US" sz="2000" dirty="0"/>
        </a:p>
      </dgm:t>
    </dgm:pt>
    <dgm:pt modelId="{76D56F19-2708-49DB-8F92-D8AC45F23A9A}">
      <dgm:prSet custT="1"/>
      <dgm:spPr>
        <a:solidFill>
          <a:schemeClr val="accent1"/>
        </a:solidFill>
      </dgm:spPr>
      <dgm:t>
        <a:bodyPr anchor="ctr"/>
        <a:lstStyle/>
        <a:p>
          <a:r>
            <a:rPr lang="en-US" sz="2000" dirty="0" smtClean="0">
              <a:solidFill>
                <a:schemeClr val="tx1"/>
              </a:solidFill>
            </a:rPr>
            <a:t>The Future</a:t>
          </a:r>
        </a:p>
        <a:p>
          <a:r>
            <a:rPr lang="en-US" sz="2000" i="1" dirty="0" smtClean="0">
              <a:solidFill>
                <a:schemeClr val="tx1"/>
              </a:solidFill>
            </a:rPr>
            <a:t>What do we </a:t>
          </a:r>
          <a:br>
            <a:rPr lang="en-US" sz="2000" i="1" dirty="0" smtClean="0">
              <a:solidFill>
                <a:schemeClr val="tx1"/>
              </a:solidFill>
            </a:rPr>
          </a:br>
          <a:r>
            <a:rPr lang="en-US" sz="2000" i="1" dirty="0" smtClean="0">
              <a:solidFill>
                <a:schemeClr val="tx1"/>
              </a:solidFill>
            </a:rPr>
            <a:t>need to do?</a:t>
          </a:r>
          <a:endParaRPr lang="en-US" sz="2000" i="1" dirty="0">
            <a:solidFill>
              <a:schemeClr val="tx1"/>
            </a:solidFill>
          </a:endParaRPr>
        </a:p>
      </dgm:t>
    </dgm:pt>
    <dgm:pt modelId="{9D5610C2-0A12-494A-AC46-8DD17C08B09F}" type="parTrans" cxnId="{32E90211-17E0-4DDF-9274-DD3E46D811B8}">
      <dgm:prSet/>
      <dgm:spPr/>
      <dgm:t>
        <a:bodyPr/>
        <a:lstStyle/>
        <a:p>
          <a:endParaRPr lang="en-US" sz="2000"/>
        </a:p>
      </dgm:t>
    </dgm:pt>
    <dgm:pt modelId="{EC8965A1-F755-4945-8AAC-DCF1F68F011E}" type="sibTrans" cxnId="{32E90211-17E0-4DDF-9274-DD3E46D811B8}">
      <dgm:prSet/>
      <dgm:spPr/>
      <dgm:t>
        <a:bodyPr/>
        <a:lstStyle/>
        <a:p>
          <a:endParaRPr lang="en-US" sz="2000"/>
        </a:p>
      </dgm:t>
    </dgm:pt>
    <dgm:pt modelId="{C7117AA3-29D3-A641-A58D-533CC172901B}" type="pres">
      <dgm:prSet presAssocID="{D4503D04-C97E-4622-AE07-D0307CB3B4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1CA60E-213E-7B4B-B9DE-D89D137D3DA9}" type="pres">
      <dgm:prSet presAssocID="{AAC263CB-8256-4B03-92FE-1622698FB3E9}" presName="node" presStyleLbl="node1" presStyleIdx="0" presStyleCnt="4" custLinFactNeighborY="-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9714F2-E001-9048-99B0-C46EAB1CEAC1}" type="pres">
      <dgm:prSet presAssocID="{808B76D0-8EC7-469A-93AC-7A6017188A9D}" presName="sibTrans" presStyleLbl="sibTrans1D1" presStyleIdx="0" presStyleCnt="3"/>
      <dgm:spPr/>
      <dgm:t>
        <a:bodyPr/>
        <a:lstStyle/>
        <a:p>
          <a:endParaRPr lang="en-US"/>
        </a:p>
      </dgm:t>
    </dgm:pt>
    <dgm:pt modelId="{DBF0B936-C069-4B45-92D0-BC84490381D7}" type="pres">
      <dgm:prSet presAssocID="{808B76D0-8EC7-469A-93AC-7A6017188A9D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1FC37317-8B75-7A4E-B46A-6C6A45F69C67}" type="pres">
      <dgm:prSet presAssocID="{4E8D2E69-0173-4BD3-B96A-7A9C5DD12B4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741774-D280-DD46-9C9B-33FE253D22FC}" type="pres">
      <dgm:prSet presAssocID="{FEF1E80E-8A9E-4B0A-817C-2A4CFDCF3FB2}" presName="sibTrans" presStyleLbl="sibTrans1D1" presStyleIdx="1" presStyleCnt="3"/>
      <dgm:spPr/>
      <dgm:t>
        <a:bodyPr/>
        <a:lstStyle/>
        <a:p>
          <a:endParaRPr lang="en-US"/>
        </a:p>
      </dgm:t>
    </dgm:pt>
    <dgm:pt modelId="{B4080084-7793-E342-92FE-F348EAFF157C}" type="pres">
      <dgm:prSet presAssocID="{FEF1E80E-8A9E-4B0A-817C-2A4CFDCF3FB2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F14BE627-E883-874F-A626-EC388DCE8D9B}" type="pres">
      <dgm:prSet presAssocID="{93A6A030-ABAB-4EFA-B539-0FDB3E07C1E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AED5AC-6A4E-294A-8C0F-D72D7D241108}" type="pres">
      <dgm:prSet presAssocID="{BFE0749E-E343-4A6F-BD09-2810EE6B4BD7}" presName="sibTrans" presStyleLbl="sibTrans1D1" presStyleIdx="2" presStyleCnt="3"/>
      <dgm:spPr/>
      <dgm:t>
        <a:bodyPr/>
        <a:lstStyle/>
        <a:p>
          <a:endParaRPr lang="en-US"/>
        </a:p>
      </dgm:t>
    </dgm:pt>
    <dgm:pt modelId="{A4A67B76-88B9-3B42-B3EF-AFCDA17E5E1C}" type="pres">
      <dgm:prSet presAssocID="{BFE0749E-E343-4A6F-BD09-2810EE6B4BD7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D42A6699-F599-8045-897A-5A654DF673C0}" type="pres">
      <dgm:prSet presAssocID="{76D56F19-2708-49DB-8F92-D8AC45F23A9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653E19-B8E7-A740-A472-1977092F60A0}" type="presOf" srcId="{4E8D2E69-0173-4BD3-B96A-7A9C5DD12B47}" destId="{1FC37317-8B75-7A4E-B46A-6C6A45F69C67}" srcOrd="0" destOrd="0" presId="urn:microsoft.com/office/officeart/2016/7/layout/RepeatingBendingProcessNew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6CE97453-8862-AD4C-A88F-D046002A23EE}" type="presOf" srcId="{FEF1E80E-8A9E-4B0A-817C-2A4CFDCF3FB2}" destId="{B4080084-7793-E342-92FE-F348EAFF157C}" srcOrd="1" destOrd="0" presId="urn:microsoft.com/office/officeart/2016/7/layout/RepeatingBendingProcessNew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D907A31C-5CFB-374D-89E1-68F3C8505565}" type="presOf" srcId="{BFE0749E-E343-4A6F-BD09-2810EE6B4BD7}" destId="{A4A67B76-88B9-3B42-B3EF-AFCDA17E5E1C}" srcOrd="1" destOrd="0" presId="urn:microsoft.com/office/officeart/2016/7/layout/RepeatingBendingProcessNew"/>
    <dgm:cxn modelId="{84E8A2D8-19F1-F847-BCDE-877F09D08EDA}" type="presOf" srcId="{93A6A030-ABAB-4EFA-B539-0FDB3E07C1EF}" destId="{F14BE627-E883-874F-A626-EC388DCE8D9B}" srcOrd="0" destOrd="0" presId="urn:microsoft.com/office/officeart/2016/7/layout/RepeatingBendingProcessNew"/>
    <dgm:cxn modelId="{9AC8BDBC-6730-B045-9CCF-76DAB6ABAAE6}" type="presOf" srcId="{BFE0749E-E343-4A6F-BD09-2810EE6B4BD7}" destId="{63AED5AC-6A4E-294A-8C0F-D72D7D241108}" srcOrd="0" destOrd="0" presId="urn:microsoft.com/office/officeart/2016/7/layout/RepeatingBendingProcessNew"/>
    <dgm:cxn modelId="{E8FDC109-B482-B84E-95EE-92A52C5C47F4}" type="presOf" srcId="{76D56F19-2708-49DB-8F92-D8AC45F23A9A}" destId="{D42A6699-F599-8045-897A-5A654DF673C0}" srcOrd="0" destOrd="0" presId="urn:microsoft.com/office/officeart/2016/7/layout/RepeatingBendingProcessNew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47016397-455F-EC49-8301-8A7FB8F85FB3}" type="presOf" srcId="{D4503D04-C97E-4622-AE07-D0307CB3B4CA}" destId="{C7117AA3-29D3-A641-A58D-533CC172901B}" srcOrd="0" destOrd="0" presId="urn:microsoft.com/office/officeart/2016/7/layout/RepeatingBendingProcessNew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FE75BCD7-BEFD-2B4A-857D-4205F1F546BF}" type="presOf" srcId="{AAC263CB-8256-4B03-92FE-1622698FB3E9}" destId="{591CA60E-213E-7B4B-B9DE-D89D137D3DA9}" srcOrd="0" destOrd="0" presId="urn:microsoft.com/office/officeart/2016/7/layout/RepeatingBendingProcessNew"/>
    <dgm:cxn modelId="{A9B54F08-706D-074E-8E9A-EBFEEAA22FAA}" type="presOf" srcId="{808B76D0-8EC7-469A-93AC-7A6017188A9D}" destId="{DBF0B936-C069-4B45-92D0-BC84490381D7}" srcOrd="1" destOrd="0" presId="urn:microsoft.com/office/officeart/2016/7/layout/RepeatingBendingProcessNew"/>
    <dgm:cxn modelId="{66512605-B992-8044-B3E6-E4EF4B6992BD}" type="presOf" srcId="{FEF1E80E-8A9E-4B0A-817C-2A4CFDCF3FB2}" destId="{DD741774-D280-DD46-9C9B-33FE253D22FC}" srcOrd="0" destOrd="0" presId="urn:microsoft.com/office/officeart/2016/7/layout/RepeatingBendingProcessNew"/>
    <dgm:cxn modelId="{670470FF-28F5-8747-80CB-D5309335BE4E}" type="presOf" srcId="{808B76D0-8EC7-469A-93AC-7A6017188A9D}" destId="{0B9714F2-E001-9048-99B0-C46EAB1CEAC1}" srcOrd="0" destOrd="0" presId="urn:microsoft.com/office/officeart/2016/7/layout/RepeatingBendingProcessNew"/>
    <dgm:cxn modelId="{54EC6AF8-8601-FB4F-A2D0-DB03BBC973B1}" type="presParOf" srcId="{C7117AA3-29D3-A641-A58D-533CC172901B}" destId="{591CA60E-213E-7B4B-B9DE-D89D137D3DA9}" srcOrd="0" destOrd="0" presId="urn:microsoft.com/office/officeart/2016/7/layout/RepeatingBendingProcessNew"/>
    <dgm:cxn modelId="{6386B277-0B98-3845-B375-656F6843D11A}" type="presParOf" srcId="{C7117AA3-29D3-A641-A58D-533CC172901B}" destId="{0B9714F2-E001-9048-99B0-C46EAB1CEAC1}" srcOrd="1" destOrd="0" presId="urn:microsoft.com/office/officeart/2016/7/layout/RepeatingBendingProcessNew"/>
    <dgm:cxn modelId="{76384253-4A53-B443-80FD-2EF068156A86}" type="presParOf" srcId="{0B9714F2-E001-9048-99B0-C46EAB1CEAC1}" destId="{DBF0B936-C069-4B45-92D0-BC84490381D7}" srcOrd="0" destOrd="0" presId="urn:microsoft.com/office/officeart/2016/7/layout/RepeatingBendingProcessNew"/>
    <dgm:cxn modelId="{E8588933-DC2A-1949-97A0-149E024060BF}" type="presParOf" srcId="{C7117AA3-29D3-A641-A58D-533CC172901B}" destId="{1FC37317-8B75-7A4E-B46A-6C6A45F69C67}" srcOrd="2" destOrd="0" presId="urn:microsoft.com/office/officeart/2016/7/layout/RepeatingBendingProcessNew"/>
    <dgm:cxn modelId="{AC78AD39-C148-BB4D-98EA-D6CD0C26FBA7}" type="presParOf" srcId="{C7117AA3-29D3-A641-A58D-533CC172901B}" destId="{DD741774-D280-DD46-9C9B-33FE253D22FC}" srcOrd="3" destOrd="0" presId="urn:microsoft.com/office/officeart/2016/7/layout/RepeatingBendingProcessNew"/>
    <dgm:cxn modelId="{9CE3DEE8-B926-6B48-99A6-61F253EB87DF}" type="presParOf" srcId="{DD741774-D280-DD46-9C9B-33FE253D22FC}" destId="{B4080084-7793-E342-92FE-F348EAFF157C}" srcOrd="0" destOrd="0" presId="urn:microsoft.com/office/officeart/2016/7/layout/RepeatingBendingProcessNew"/>
    <dgm:cxn modelId="{EC00BA5B-7C94-D14D-A573-503F23913101}" type="presParOf" srcId="{C7117AA3-29D3-A641-A58D-533CC172901B}" destId="{F14BE627-E883-874F-A626-EC388DCE8D9B}" srcOrd="4" destOrd="0" presId="urn:microsoft.com/office/officeart/2016/7/layout/RepeatingBendingProcessNew"/>
    <dgm:cxn modelId="{C959B72A-D800-9544-8676-DE829FFB4EA1}" type="presParOf" srcId="{C7117AA3-29D3-A641-A58D-533CC172901B}" destId="{63AED5AC-6A4E-294A-8C0F-D72D7D241108}" srcOrd="5" destOrd="0" presId="urn:microsoft.com/office/officeart/2016/7/layout/RepeatingBendingProcessNew"/>
    <dgm:cxn modelId="{DABC8E6C-99C5-3340-95B9-6CF8BC427CA3}" type="presParOf" srcId="{63AED5AC-6A4E-294A-8C0F-D72D7D241108}" destId="{A4A67B76-88B9-3B42-B3EF-AFCDA17E5E1C}" srcOrd="0" destOrd="0" presId="urn:microsoft.com/office/officeart/2016/7/layout/RepeatingBendingProcessNew"/>
    <dgm:cxn modelId="{AA62AE45-F47E-C040-8561-C054B92C617C}" type="presParOf" srcId="{C7117AA3-29D3-A641-A58D-533CC172901B}" destId="{D42A6699-F599-8045-897A-5A654DF673C0}" srcOrd="6" destOrd="0" presId="urn:microsoft.com/office/officeart/2016/7/layout/RepeatingBendingProcessNew"/>
  </dgm:cxnLst>
  <dgm:bg/>
  <dgm:whole>
    <a:effectLst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714F2-E001-9048-99B0-C46EAB1CEAC1}">
      <dsp:nvSpPr>
        <dsp:cNvPr id="0" name=""/>
        <dsp:cNvSpPr/>
      </dsp:nvSpPr>
      <dsp:spPr>
        <a:xfrm>
          <a:off x="3965192" y="752154"/>
          <a:ext cx="5811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651" y="45720"/>
              </a:lnTo>
              <a:lnTo>
                <a:pt x="307651" y="47595"/>
              </a:lnTo>
              <a:lnTo>
                <a:pt x="581103" y="47595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4240451" y="794813"/>
        <a:ext cx="30585" cy="6123"/>
      </dsp:txXfrm>
    </dsp:sp>
    <dsp:sp modelId="{591CA60E-213E-7B4B-B9DE-D89D137D3DA9}">
      <dsp:nvSpPr>
        <dsp:cNvPr id="0" name=""/>
        <dsp:cNvSpPr/>
      </dsp:nvSpPr>
      <dsp:spPr>
        <a:xfrm>
          <a:off x="1307409" y="0"/>
          <a:ext cx="2659582" cy="15957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322" tIns="136796" rIns="130322" bIns="13679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</a:rPr>
            <a:t>Elementary Years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>
              <a:solidFill>
                <a:schemeClr val="tx1"/>
              </a:solidFill>
            </a:rPr>
            <a:t>Canadian Agriculture Literacy Month</a:t>
          </a:r>
        </a:p>
      </dsp:txBody>
      <dsp:txXfrm>
        <a:off x="1307409" y="0"/>
        <a:ext cx="2659582" cy="1595749"/>
      </dsp:txXfrm>
    </dsp:sp>
    <dsp:sp modelId="{DD741774-D280-DD46-9C9B-33FE253D22FC}">
      <dsp:nvSpPr>
        <dsp:cNvPr id="0" name=""/>
        <dsp:cNvSpPr/>
      </dsp:nvSpPr>
      <dsp:spPr>
        <a:xfrm>
          <a:off x="2637200" y="1595824"/>
          <a:ext cx="3271286" cy="581103"/>
        </a:xfrm>
        <a:custGeom>
          <a:avLst/>
          <a:gdLst/>
          <a:ahLst/>
          <a:cxnLst/>
          <a:rect l="0" t="0" r="0" b="0"/>
          <a:pathLst>
            <a:path>
              <a:moveTo>
                <a:pt x="3271286" y="0"/>
              </a:moveTo>
              <a:lnTo>
                <a:pt x="3271286" y="307651"/>
              </a:lnTo>
              <a:lnTo>
                <a:pt x="0" y="307651"/>
              </a:lnTo>
              <a:lnTo>
                <a:pt x="0" y="581103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4189644" y="1883314"/>
        <a:ext cx="166399" cy="6123"/>
      </dsp:txXfrm>
    </dsp:sp>
    <dsp:sp modelId="{1FC37317-8B75-7A4E-B46A-6C6A45F69C67}">
      <dsp:nvSpPr>
        <dsp:cNvPr id="0" name=""/>
        <dsp:cNvSpPr/>
      </dsp:nvSpPr>
      <dsp:spPr>
        <a:xfrm>
          <a:off x="4578695" y="1875"/>
          <a:ext cx="2659582" cy="15957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322" tIns="136796" rIns="130322" bIns="13679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</a:rPr>
            <a:t>Middle Years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>
              <a:solidFill>
                <a:schemeClr val="tx1"/>
              </a:solidFill>
            </a:rPr>
            <a:t>Journey 2050</a:t>
          </a:r>
        </a:p>
      </dsp:txBody>
      <dsp:txXfrm>
        <a:off x="4578695" y="1875"/>
        <a:ext cx="2659582" cy="1595749"/>
      </dsp:txXfrm>
    </dsp:sp>
    <dsp:sp modelId="{63AED5AC-6A4E-294A-8C0F-D72D7D241108}">
      <dsp:nvSpPr>
        <dsp:cNvPr id="0" name=""/>
        <dsp:cNvSpPr/>
      </dsp:nvSpPr>
      <dsp:spPr>
        <a:xfrm>
          <a:off x="3965192" y="2961483"/>
          <a:ext cx="5811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1103" y="45720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4240451" y="3004141"/>
        <a:ext cx="30585" cy="6123"/>
      </dsp:txXfrm>
    </dsp:sp>
    <dsp:sp modelId="{F14BE627-E883-874F-A626-EC388DCE8D9B}">
      <dsp:nvSpPr>
        <dsp:cNvPr id="0" name=""/>
        <dsp:cNvSpPr/>
      </dsp:nvSpPr>
      <dsp:spPr>
        <a:xfrm>
          <a:off x="1307409" y="2209328"/>
          <a:ext cx="2659582" cy="1595749"/>
        </a:xfrm>
        <a:prstGeom prst="rect">
          <a:avLst/>
        </a:prstGeom>
        <a:solidFill>
          <a:srgbClr val="FAA61A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322" tIns="136796" rIns="130322" bIns="13679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</a:rPr>
            <a:t>High School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>
              <a:solidFill>
                <a:schemeClr val="tx1"/>
              </a:solidFill>
            </a:rPr>
            <a:t>What’s Your Something?</a:t>
          </a:r>
        </a:p>
      </dsp:txBody>
      <dsp:txXfrm>
        <a:off x="1307409" y="2209328"/>
        <a:ext cx="2659582" cy="1595749"/>
      </dsp:txXfrm>
    </dsp:sp>
    <dsp:sp modelId="{D42A6699-F599-8045-897A-5A654DF673C0}">
      <dsp:nvSpPr>
        <dsp:cNvPr id="0" name=""/>
        <dsp:cNvSpPr/>
      </dsp:nvSpPr>
      <dsp:spPr>
        <a:xfrm>
          <a:off x="4578695" y="2209328"/>
          <a:ext cx="2659582" cy="1595749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322" tIns="136796" rIns="130322" bIns="13679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The Future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solidFill>
                <a:schemeClr val="tx1"/>
              </a:solidFill>
            </a:rPr>
            <a:t>What do we </a:t>
          </a:r>
          <a:br>
            <a:rPr lang="en-US" sz="2000" i="1" kern="1200" dirty="0" smtClean="0">
              <a:solidFill>
                <a:schemeClr val="tx1"/>
              </a:solidFill>
            </a:rPr>
          </a:br>
          <a:r>
            <a:rPr lang="en-US" sz="2000" i="1" kern="1200" dirty="0" smtClean="0">
              <a:solidFill>
                <a:schemeClr val="tx1"/>
              </a:solidFill>
            </a:rPr>
            <a:t>need to do?</a:t>
          </a:r>
          <a:endParaRPr lang="en-US" sz="2000" i="1" kern="1200" dirty="0">
            <a:solidFill>
              <a:schemeClr val="tx1"/>
            </a:solidFill>
          </a:endParaRPr>
        </a:p>
      </dsp:txBody>
      <dsp:txXfrm>
        <a:off x="4578695" y="2209328"/>
        <a:ext cx="2659582" cy="1595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BC40FD4-49E5-45F4-9F5F-D127674F3B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97B86CE-7533-4591-A533-3B285CBFBD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2818B-C764-43FB-9100-6BE58FDE1954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97BB4A-C2FA-48DD-9F31-664DF2C9F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540AB79-C081-43E8-B49C-BA9D38FCF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1E10-4074-4DC3-8E35-9146BD1FD8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C4BE-0D73-E240-8B38-104FAC465A91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15C5-0688-5345-99FC-721E08AD15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3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up the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 Land Use Model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"This apple represents the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 Earth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</a:p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and hold up the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3/4 piece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"Nearly three-quarters of the Earth is covered in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</a:p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remaining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1/4 of the apple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"The remaining quarter represents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area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</a:p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and hold up the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1/8 piece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"This section represents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uninhabitable land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including deserts, mountains, and polar regions that are not suitable for people to live or grow crops."</a:t>
            </a:r>
          </a:p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and hold up the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3/32 piece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"This section represents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habitable, but non-arable land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People can live on this land, but crops cannot be grown because it is too rocky, hot, wet, or it has been developed."</a:t>
            </a:r>
          </a:p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and hold up the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1/32 piece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"Only 1/32 of the Earth's surface has the potential to grow crops. This section represents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arable land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</a:p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 layer of dark brown soil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"This small section of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topsoil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represents all the soil on Earth upon which humans depend for food production."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12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2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880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 cap="none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 cap="none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20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 cap="none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0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1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35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baseline="0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6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7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1BF9D"/>
                </a:solidFill>
                <a:latin typeface="Merlo Neue Medium" panose="000008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defRPr cap="none" baseline="0">
                <a:latin typeface="Merlo Neue Light" panose="00000600000000000000" pitchFamily="50" charset="0"/>
              </a:defRPr>
            </a:lvl1pPr>
            <a:lvl2pPr>
              <a:defRPr cap="none" baseline="0">
                <a:latin typeface="Merlo Neue Light" panose="00000600000000000000" pitchFamily="50" charset="0"/>
              </a:defRPr>
            </a:lvl2pPr>
            <a:lvl3pPr>
              <a:defRPr cap="none" baseline="0">
                <a:latin typeface="Merlo Neue Light" panose="00000600000000000000" pitchFamily="50" charset="0"/>
              </a:defRPr>
            </a:lvl3pPr>
            <a:lvl4pPr>
              <a:defRPr cap="none" baseline="0">
                <a:latin typeface="Merlo Neue Light" panose="00000600000000000000" pitchFamily="50" charset="0"/>
              </a:defRPr>
            </a:lvl4pPr>
            <a:lvl5pPr>
              <a:defRPr cap="none" baseline="0">
                <a:latin typeface="Merlo Neue Light" panose="000006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5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 cap="none" baseline="0"/>
            </a:lvl1pPr>
            <a:lvl2pPr>
              <a:defRPr sz="1600" cap="none" baseline="0"/>
            </a:lvl2pPr>
            <a:lvl3pPr>
              <a:defRPr sz="140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 cap="none" baseline="0"/>
            </a:lvl1pPr>
            <a:lvl2pPr>
              <a:defRPr sz="1600" cap="none" baseline="0"/>
            </a:lvl2pPr>
            <a:lvl3pPr>
              <a:defRPr sz="140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96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 cap="none" baseline="0"/>
            </a:lvl1pPr>
            <a:lvl2pPr>
              <a:defRPr sz="1600" cap="none" baseline="0"/>
            </a:lvl2pPr>
            <a:lvl3pPr>
              <a:defRPr sz="140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 cap="none" baseline="0"/>
            </a:lvl1pPr>
            <a:lvl2pPr>
              <a:defRPr sz="1600" cap="none" baseline="0"/>
            </a:lvl2pPr>
            <a:lvl3pPr>
              <a:defRPr sz="140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38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7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 cap="none" baseline="0"/>
            </a:lvl1pPr>
            <a:lvl2pPr>
              <a:defRPr sz="1800" cap="none" baseline="0"/>
            </a:lvl2pPr>
            <a:lvl3pPr>
              <a:defRPr sz="1600" cap="none" baseline="0"/>
            </a:lvl3pPr>
            <a:lvl4pPr>
              <a:defRPr sz="1400" cap="none" baseline="0"/>
            </a:lvl4pPr>
            <a:lvl5pPr>
              <a:defRPr sz="1400" cap="none" baseline="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7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 cap="none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 cap="none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8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44103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Month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6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none" baseline="0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none" baseline="0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none" baseline="0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none" baseline="0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none" baseline="0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9.png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24" y="0"/>
            <a:ext cx="11251756" cy="6857990"/>
          </a:xfrm>
          <a:noFill/>
        </p:spPr>
        <p:txBody>
          <a:bodyPr anchor="ctr">
            <a:noAutofit/>
          </a:bodyPr>
          <a:lstStyle/>
          <a:p>
            <a:pPr algn="l"/>
            <a:r>
              <a:rPr lang="en-US" sz="8500" b="1" dirty="0" smtClean="0">
                <a:solidFill>
                  <a:srgbClr val="51BF9D"/>
                </a:solidFill>
                <a:latin typeface="Merlo Neue Medium" panose="00000800000000000000" pitchFamily="50" charset="0"/>
              </a:rPr>
              <a:t>The value of soil</a:t>
            </a:r>
            <a:r>
              <a:rPr lang="en-US" sz="8500" dirty="0">
                <a:solidFill>
                  <a:schemeClr val="tx1"/>
                </a:solidFill>
              </a:rPr>
              <a:t/>
            </a:r>
            <a:br>
              <a:rPr lang="en-US" sz="8500" dirty="0">
                <a:solidFill>
                  <a:schemeClr val="tx1"/>
                </a:solidFill>
              </a:rPr>
            </a:br>
            <a:r>
              <a:rPr lang="en-US" sz="2500" cap="none" dirty="0">
                <a:solidFill>
                  <a:schemeClr val="tx1"/>
                </a:solidFill>
                <a:latin typeface="Merlo Neue Light" panose="00000600000000000000" pitchFamily="50" charset="0"/>
              </a:rPr>
              <a:t>2019 Canadian Summit for Soil Health | October 2019</a:t>
            </a:r>
            <a:br>
              <a:rPr lang="en-US" sz="2500" cap="none" dirty="0">
                <a:solidFill>
                  <a:schemeClr val="tx1"/>
                </a:solidFill>
                <a:latin typeface="Merlo Neue Light" panose="00000600000000000000" pitchFamily="50" charset="0"/>
              </a:rPr>
            </a:br>
            <a:r>
              <a:rPr lang="en-US" sz="1400" cap="none" dirty="0">
                <a:solidFill>
                  <a:schemeClr val="tx1"/>
                </a:solidFill>
                <a:latin typeface="Merlo Neue Light" panose="00000600000000000000" pitchFamily="50" charset="0"/>
              </a:rPr>
              <a:t/>
            </a:r>
            <a:br>
              <a:rPr lang="en-US" sz="1400" cap="none" dirty="0">
                <a:solidFill>
                  <a:schemeClr val="tx1"/>
                </a:solidFill>
                <a:latin typeface="Merlo Neue Light" panose="00000600000000000000" pitchFamily="50" charset="0"/>
              </a:rPr>
            </a:br>
            <a:r>
              <a:rPr lang="en-US" sz="2400" dirty="0">
                <a:solidFill>
                  <a:schemeClr val="tx2"/>
                </a:solidFill>
              </a:rPr>
              <a:t>aitc-canada.ca | @</a:t>
            </a:r>
            <a:r>
              <a:rPr lang="en-US" sz="2400" dirty="0" err="1">
                <a:solidFill>
                  <a:schemeClr val="tx2"/>
                </a:solidFill>
              </a:rPr>
              <a:t>AITCCanada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 descr="A black sign with white text&#10;&#10;Description automatically generated">
            <a:extLst>
              <a:ext uri="{FF2B5EF4-FFF2-40B4-BE49-F238E27FC236}">
                <a16:creationId xmlns="" xmlns:a16="http://schemas.microsoft.com/office/drawing/2014/main" id="{11B16A5D-637D-4E73-9AAC-5A523E5CB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167" y="4886277"/>
            <a:ext cx="2474278" cy="18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594" y="0"/>
            <a:ext cx="9905998" cy="1385455"/>
          </a:xfrm>
        </p:spPr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594" y="692727"/>
            <a:ext cx="9905998" cy="5922817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dirty="0">
                <a:effectLst/>
                <a:latin typeface="+mj-lt"/>
              </a:rPr>
              <a:t>Our organization is here to:</a:t>
            </a:r>
          </a:p>
          <a:p>
            <a:pPr fontAlgn="base"/>
            <a:r>
              <a:rPr lang="en-US" b="1" dirty="0">
                <a:effectLst/>
              </a:rPr>
              <a:t>Promote the value of agriculture, sustainable food systems and Canada’s agricultural resource base to students, educators and society.</a:t>
            </a:r>
          </a:p>
          <a:p>
            <a:pPr fontAlgn="base"/>
            <a:r>
              <a:rPr lang="en-US" b="1" dirty="0">
                <a:effectLst/>
              </a:rPr>
              <a:t>Provide students and educators with quality educational resources, programs, initiatives, and other agricultural information </a:t>
            </a:r>
            <a:r>
              <a:rPr lang="en-US" b="1" dirty="0" smtClean="0">
                <a:effectLst/>
              </a:rPr>
              <a:t>that is accurate, balanced and current that highlights </a:t>
            </a:r>
            <a:r>
              <a:rPr lang="en-US" b="1" dirty="0">
                <a:effectLst/>
              </a:rPr>
              <a:t>agriculture as an important part of our economy and way of life.</a:t>
            </a:r>
          </a:p>
          <a:p>
            <a:pPr fontAlgn="base"/>
            <a:r>
              <a:rPr lang="en-US" b="1" dirty="0">
                <a:effectLst/>
              </a:rPr>
              <a:t>Enable students to make informed decisions about food choices, food safety, local food supplies and other agricultural products.</a:t>
            </a:r>
          </a:p>
          <a:p>
            <a:pPr fontAlgn="base"/>
            <a:r>
              <a:rPr lang="en-US" b="1" dirty="0">
                <a:effectLst/>
              </a:rPr>
              <a:t>Partner with the education, agriculture, health and business communities to develop, implement and evaluate quality initiatives.</a:t>
            </a:r>
          </a:p>
          <a:p>
            <a:pPr fontAlgn="base"/>
            <a:r>
              <a:rPr lang="en-US" b="1" dirty="0">
                <a:effectLst/>
              </a:rPr>
              <a:t>Encourage careers in the agriculture sector as a viable, desirable and exciting career choice.</a:t>
            </a:r>
          </a:p>
          <a:p>
            <a:pPr fontAlgn="base"/>
            <a:r>
              <a:rPr lang="en-US" b="1" dirty="0">
                <a:effectLst/>
              </a:rPr>
              <a:t>Build relationships between our organization and our stakeholders across Canada.</a:t>
            </a:r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A7EE688-A689-433D-A907-794B9B558FC4}"/>
              </a:ext>
            </a:extLst>
          </p:cNvPr>
          <p:cNvSpPr/>
          <p:nvPr/>
        </p:nvSpPr>
        <p:spPr>
          <a:xfrm>
            <a:off x="0" y="1174678"/>
            <a:ext cx="12192000" cy="56833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2833D4A9-1D53-4B3C-887C-CD9C50355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404" y="285281"/>
            <a:ext cx="8406091" cy="70208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CA" sz="44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Meet OUR </a:t>
            </a:r>
            <a:r>
              <a:rPr lang="en-CA" sz="44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Provincial</a:t>
            </a:r>
            <a:r>
              <a:rPr lang="en-CA" sz="44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 </a:t>
            </a:r>
            <a:r>
              <a:rPr lang="en-CA" sz="44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Members</a:t>
            </a:r>
            <a:endParaRPr lang="en-CA" sz="4400" i="1" dirty="0">
              <a:solidFill>
                <a:schemeClr val="tx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pic>
        <p:nvPicPr>
          <p:cNvPr id="16" name="Picture 15" descr="A black sign with white text&#10;&#10;Description automatically generated">
            <a:extLst>
              <a:ext uri="{FF2B5EF4-FFF2-40B4-BE49-F238E27FC236}">
                <a16:creationId xmlns="" xmlns:a16="http://schemas.microsoft.com/office/drawing/2014/main" id="{C271BE23-C2C9-41B8-B4D8-65012DF1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1" y="98545"/>
            <a:ext cx="1277902" cy="954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F9760DE-DF91-4429-8A15-83EEE73F0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040" y="942846"/>
            <a:ext cx="7861919" cy="60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4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573" y="643466"/>
            <a:ext cx="4076206" cy="5571065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the apple</a:t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3600" b="1" dirty="0">
                <a:solidFill>
                  <a:schemeClr val="accent1"/>
                </a:solidFill>
              </a:rPr>
              <a:t>demonstration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FBC750A-B8E7-49A0-A00A-F72451271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44D0436-4FAC-43D1-9565-515BBE80D7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F82E424-AAF6-43AC-AC56-03BA23E0C9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6" name="Content Placeholder 5" descr="chart placeholder">
            <a:extLst>
              <a:ext uri="{FF2B5EF4-FFF2-40B4-BE49-F238E27FC236}">
                <a16:creationId xmlns="" xmlns:a16="http://schemas.microsoft.com/office/drawing/2014/main" id="{4F8339CB-596F-46C7-A612-EA1CB5750E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586982"/>
              </p:ext>
            </p:extLst>
          </p:nvPr>
        </p:nvGraphicFramePr>
        <p:xfrm>
          <a:off x="-4580369" y="-3921560"/>
          <a:ext cx="15546307" cy="13902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Footer Placeholder 2">
            <a:extLst>
              <a:ext uri="{FF2B5EF4-FFF2-40B4-BE49-F238E27FC236}">
                <a16:creationId xmlns="" xmlns:a16="http://schemas.microsoft.com/office/drawing/2014/main" id="{027E3073-65F8-42E0-A601-9DCB50F99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865" y="6315413"/>
            <a:ext cx="7543800" cy="365125"/>
          </a:xfrm>
        </p:spPr>
        <p:txBody>
          <a:bodyPr/>
          <a:lstStyle/>
          <a:p>
            <a:r>
              <a:rPr lang="en-US" dirty="0"/>
              <a:t>AITC-C  |  @</a:t>
            </a:r>
            <a:r>
              <a:rPr lang="en-US" dirty="0" err="1"/>
              <a:t>AITCCanada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4" y="147975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33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84F96F-B0BE-4E84-A401-8F843805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395" y="201167"/>
            <a:ext cx="8655605" cy="231343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AITC-C’S</a:t>
            </a:r>
            <a:r>
              <a:rPr lang="en-US" b="1" dirty="0" smtClean="0">
                <a:latin typeface="Merlo Neue Medium" panose="00000800000000000000" pitchFamily="50" charset="0"/>
              </a:rPr>
              <a:t> </a:t>
            </a:r>
            <a:r>
              <a:rPr lang="en-US" b="1" dirty="0">
                <a:latin typeface="Merlo Neue Medium" panose="00000800000000000000" pitchFamily="50" charset="0"/>
              </a:rPr>
              <a:t>k-12 approach</a:t>
            </a:r>
            <a:endParaRPr lang="en-US" dirty="0">
              <a:solidFill>
                <a:schemeClr val="accent1"/>
              </a:solidFill>
              <a:latin typeface="Merlo Neue Medium" panose="00000800000000000000" pitchFamily="50" charset="0"/>
            </a:endParaRPr>
          </a:p>
        </p:txBody>
      </p:sp>
      <p:graphicFrame>
        <p:nvGraphicFramePr>
          <p:cNvPr id="5" name="Content Placeholder 2" descr="Icon SmartArt graphic">
            <a:extLst>
              <a:ext uri="{FF2B5EF4-FFF2-40B4-BE49-F238E27FC236}">
                <a16:creationId xmlns="" xmlns:a16="http://schemas.microsoft.com/office/drawing/2014/main" id="{2B828A48-3EC3-4EF9-8697-5D2A44F3F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019735"/>
              </p:ext>
            </p:extLst>
          </p:nvPr>
        </p:nvGraphicFramePr>
        <p:xfrm>
          <a:off x="3591353" y="2247121"/>
          <a:ext cx="8545688" cy="3806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8F172A8-6231-D14E-A13D-8613F2AEAD8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86075" y="201167"/>
            <a:ext cx="3347124" cy="2738556"/>
          </a:xfrm>
          <a:prstGeom prst="rect">
            <a:avLst/>
          </a:prstGeom>
          <a:ln w="38100"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D8F1927-EC97-404E-90EF-533BB92836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83123" y="3100591"/>
            <a:ext cx="3353028" cy="3556242"/>
          </a:xfrm>
          <a:prstGeom prst="rect">
            <a:avLst/>
          </a:pr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06815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6C13F0EC-98EF-48F4-9C8E-5C2F316E3E10}"/>
              </a:ext>
            </a:extLst>
          </p:cNvPr>
          <p:cNvSpPr txBox="1">
            <a:spLocks/>
          </p:cNvSpPr>
          <p:nvPr/>
        </p:nvSpPr>
        <p:spPr>
          <a:xfrm>
            <a:off x="687322" y="696931"/>
            <a:ext cx="8676222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8500" b="1" dirty="0">
                <a:latin typeface="Merlo Neue Medium" panose="00000800000000000000" pitchFamily="50" charset="0"/>
              </a:rPr>
              <a:t>Thank </a:t>
            </a:r>
            <a:r>
              <a:rPr lang="en-US" sz="8500" b="1" dirty="0">
                <a:solidFill>
                  <a:schemeClr val="tx1"/>
                </a:solidFill>
                <a:latin typeface="Merlo Neue Medium" panose="00000800000000000000" pitchFamily="50" charset="0"/>
              </a:rPr>
              <a:t>You</a:t>
            </a:r>
            <a:endParaRPr lang="en-US" sz="8500" dirty="0">
              <a:latin typeface="Merlo Neue Medium" panose="00000800000000000000" pitchFamily="50" charset="0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="" xmlns:a16="http://schemas.microsoft.com/office/drawing/2014/main" id="{490E3F23-FF9F-4242-BFBD-5AB79B02EEAB}"/>
              </a:ext>
            </a:extLst>
          </p:cNvPr>
          <p:cNvSpPr txBox="1">
            <a:spLocks/>
          </p:cNvSpPr>
          <p:nvPr/>
        </p:nvSpPr>
        <p:spPr>
          <a:xfrm>
            <a:off x="1987421" y="3810001"/>
            <a:ext cx="8332236" cy="1905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20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+mj-lt"/>
              </a:rPr>
              <a:t>@MelissaYXE		</a:t>
            </a:r>
          </a:p>
          <a:p>
            <a:r>
              <a:rPr lang="en-US">
                <a:latin typeface="+mj-lt"/>
              </a:rPr>
              <a:t>aitc-canada.ca		</a:t>
            </a:r>
          </a:p>
          <a:p>
            <a:r>
              <a:rPr lang="en-US">
                <a:latin typeface="+mj-lt"/>
              </a:rPr>
              <a:t>MGALAY@AITC-CANADA.CA		</a:t>
            </a:r>
          </a:p>
          <a:p>
            <a:r>
              <a:rPr lang="en-US">
                <a:latin typeface="+mj-lt"/>
              </a:rPr>
              <a:t>1-204-210-0046</a:t>
            </a:r>
          </a:p>
          <a:p>
            <a:endParaRPr lang="en-US" dirty="0">
              <a:latin typeface="Merlo Neue Light" panose="00000600000000000000" pitchFamily="50" charset="0"/>
            </a:endParaRPr>
          </a:p>
        </p:txBody>
      </p:sp>
      <p:pic>
        <p:nvPicPr>
          <p:cNvPr id="7" name="Graphic 6" descr="Laptop">
            <a:extLst>
              <a:ext uri="{FF2B5EF4-FFF2-40B4-BE49-F238E27FC236}">
                <a16:creationId xmlns="" xmlns:a16="http://schemas.microsoft.com/office/drawing/2014/main" id="{21CA804C-FB76-4054-983A-861D708C8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194" y="4300448"/>
            <a:ext cx="406225" cy="406225"/>
          </a:xfrm>
          <a:prstGeom prst="rect">
            <a:avLst/>
          </a:prstGeom>
        </p:spPr>
      </p:pic>
      <p:pic>
        <p:nvPicPr>
          <p:cNvPr id="9" name="Graphic 8" descr="Envelope">
            <a:extLst>
              <a:ext uri="{FF2B5EF4-FFF2-40B4-BE49-F238E27FC236}">
                <a16:creationId xmlns="" xmlns:a16="http://schemas.microsoft.com/office/drawing/2014/main" id="{C7F218EC-9914-46CF-9DD0-080C3824F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1196" y="4741507"/>
            <a:ext cx="406225" cy="406225"/>
          </a:xfrm>
          <a:prstGeom prst="rect">
            <a:avLst/>
          </a:prstGeom>
        </p:spPr>
      </p:pic>
      <p:pic>
        <p:nvPicPr>
          <p:cNvPr id="10" name="Graphic 9" descr="Receiver">
            <a:extLst>
              <a:ext uri="{FF2B5EF4-FFF2-40B4-BE49-F238E27FC236}">
                <a16:creationId xmlns="" xmlns:a16="http://schemas.microsoft.com/office/drawing/2014/main" id="{7E3C91B7-AF72-4C42-A459-0E252F5F7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81195" y="5197121"/>
            <a:ext cx="406225" cy="406225"/>
          </a:xfrm>
          <a:prstGeom prst="rect">
            <a:avLst/>
          </a:prstGeom>
        </p:spPr>
      </p:pic>
      <p:pic>
        <p:nvPicPr>
          <p:cNvPr id="11" name="Graphic 10" descr="Heart">
            <a:extLst>
              <a:ext uri="{FF2B5EF4-FFF2-40B4-BE49-F238E27FC236}">
                <a16:creationId xmlns="" xmlns:a16="http://schemas.microsoft.com/office/drawing/2014/main" id="{6ED49ACB-61B1-451D-80DD-CA16FC1712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81196" y="3844833"/>
            <a:ext cx="406226" cy="406226"/>
          </a:xfrm>
          <a:prstGeom prst="rect">
            <a:avLst/>
          </a:prstGeom>
        </p:spPr>
      </p:pic>
      <p:pic>
        <p:nvPicPr>
          <p:cNvPr id="12" name="Picture 11" descr="A black sign with white text&#10;&#10;Description automatically generated">
            <a:extLst>
              <a:ext uri="{FF2B5EF4-FFF2-40B4-BE49-F238E27FC236}">
                <a16:creationId xmlns="" xmlns:a16="http://schemas.microsoft.com/office/drawing/2014/main" id="{4C02D962-9FC5-4F13-AB5C-2D5ED873C1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8743" y="4791270"/>
            <a:ext cx="2474278" cy="18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261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Custom 2">
      <a:dk1>
        <a:sysClr val="windowText" lastClr="000000"/>
      </a:dk1>
      <a:lt1>
        <a:sysClr val="window" lastClr="FFFFFF"/>
      </a:lt1>
      <a:dk2>
        <a:srgbClr val="545757"/>
      </a:dk2>
      <a:lt2>
        <a:srgbClr val="EBEBEB"/>
      </a:lt2>
      <a:accent1>
        <a:srgbClr val="51BF9D"/>
      </a:accent1>
      <a:accent2>
        <a:srgbClr val="00B44E"/>
      </a:accent2>
      <a:accent3>
        <a:srgbClr val="9ACA3C"/>
      </a:accent3>
      <a:accent4>
        <a:srgbClr val="ECDD13"/>
      </a:accent4>
      <a:accent5>
        <a:srgbClr val="FAA61A"/>
      </a:accent5>
      <a:accent6>
        <a:srgbClr val="5A74D1"/>
      </a:accent6>
      <a:hlink>
        <a:srgbClr val="51BF9D"/>
      </a:hlink>
      <a:folHlink>
        <a:srgbClr val="98E6D6"/>
      </a:folHlink>
    </a:clrScheme>
    <a:fontScheme name="Custom 1">
      <a:majorFont>
        <a:latin typeface="Merlo Neue Medium"/>
        <a:ea typeface=""/>
        <a:cs typeface=""/>
      </a:majorFont>
      <a:minorFont>
        <a:latin typeface="Merlo Neue Light"/>
        <a:ea typeface=""/>
        <a:cs typeface="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M89821728_School science Mesh design_SL_V1.potx" id="{52A0BED9-1CD1-47CB-81CA-2CA5E9AC32EA}" vid="{273553D8-ABD4-4E88-B865-AA1AD93051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08A8D6-033A-472B-8BEB-63B8F7C284EB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1CC7B47-8D79-4E1A-80B5-7F70A543A9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E77D59-56EE-44F4-A395-28D6E85DBB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science Mesh design</Template>
  <TotalTime>0</TotalTime>
  <Words>58</Words>
  <Application>Microsoft Office PowerPoint</Application>
  <PresentationFormat>Custom</PresentationFormat>
  <Paragraphs>36</Paragraphs>
  <Slides>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Mesh</vt:lpstr>
      <vt:lpstr>The value of soil 2019 Canadian Summit for Soil Health | October 2019  aitc-canada.ca | @AITCCanada</vt:lpstr>
      <vt:lpstr>Who we are</vt:lpstr>
      <vt:lpstr>Meet OUR Provincial Members</vt:lpstr>
      <vt:lpstr>the apple demonstration</vt:lpstr>
      <vt:lpstr>AITC-C’S k-12 approach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2019-06-06T13:57:21Z</dcterms:created>
  <dcterms:modified xsi:type="dcterms:W3CDTF">2019-09-27T20:27:46Z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